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7646-14DA-41EB-96B7-99DD902E632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F2-AB14-42B2-964C-8C59C667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4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7646-14DA-41EB-96B7-99DD902E632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F2-AB14-42B2-964C-8C59C667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0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7646-14DA-41EB-96B7-99DD902E632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F2-AB14-42B2-964C-8C59C667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8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7646-14DA-41EB-96B7-99DD902E632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F2-AB14-42B2-964C-8C59C667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4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7646-14DA-41EB-96B7-99DD902E632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F2-AB14-42B2-964C-8C59C667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7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7646-14DA-41EB-96B7-99DD902E632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F2-AB14-42B2-964C-8C59C667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8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7646-14DA-41EB-96B7-99DD902E632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F2-AB14-42B2-964C-8C59C667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2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7646-14DA-41EB-96B7-99DD902E632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F2-AB14-42B2-964C-8C59C667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0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7646-14DA-41EB-96B7-99DD902E632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F2-AB14-42B2-964C-8C59C667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4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7646-14DA-41EB-96B7-99DD902E632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F2-AB14-42B2-964C-8C59C667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0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7646-14DA-41EB-96B7-99DD902E632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F2-AB14-42B2-964C-8C59C667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8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7646-14DA-41EB-96B7-99DD902E632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C6BF2-AB14-42B2-964C-8C59C667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9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Preschool Summer Camp Logo 2018">
            <a:extLst>
              <a:ext uri="{FF2B5EF4-FFF2-40B4-BE49-F238E27FC236}">
                <a16:creationId xmlns:a16="http://schemas.microsoft.com/office/drawing/2014/main" id="{8625C3AD-4C21-4535-8D93-A486DB682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1" b="7021"/>
          <a:stretch>
            <a:fillRect/>
          </a:stretch>
        </p:blipFill>
        <p:spPr bwMode="auto">
          <a:xfrm>
            <a:off x="301841" y="307543"/>
            <a:ext cx="2133600" cy="116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Text Box 16">
            <a:extLst>
              <a:ext uri="{FF2B5EF4-FFF2-40B4-BE49-F238E27FC236}">
                <a16:creationId xmlns:a16="http://schemas.microsoft.com/office/drawing/2014/main" id="{ADDE7913-0318-4C1A-8B84-007E058C8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793" y="378981"/>
            <a:ext cx="4722813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1" i="0" u="none" strike="noStrike" cap="none" normalizeH="0" baseline="0" dirty="0">
                <a:ln>
                  <a:noFill/>
                </a:ln>
                <a:solidFill>
                  <a:srgbClr val="075681"/>
                </a:solidFill>
                <a:effectLst/>
                <a:latin typeface="Calibri" panose="020F0502020204030204" pitchFamily="34" charset="0"/>
              </a:rPr>
              <a:t>Chesterbrook Academy Preschool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75681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7568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4500" b="1" i="0" u="none" strike="noStrike" cap="none" normalizeH="0" baseline="0" dirty="0">
                <a:ln>
                  <a:noFill/>
                </a:ln>
                <a:solidFill>
                  <a:srgbClr val="075681"/>
                </a:solidFill>
                <a:effectLst/>
                <a:latin typeface="Calibri" panose="020F0502020204030204" pitchFamily="34" charset="0"/>
              </a:rPr>
              <a:t>Summer Camp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97D903B-2979-4FEC-96C6-20A91598E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325592"/>
              </p:ext>
            </p:extLst>
          </p:nvPr>
        </p:nvGraphicFramePr>
        <p:xfrm>
          <a:off x="528538" y="1496468"/>
          <a:ext cx="9049260" cy="5727882"/>
        </p:xfrm>
        <a:graphic>
          <a:graphicData uri="http://schemas.openxmlformats.org/drawingml/2006/table">
            <a:tbl>
              <a:tblPr/>
              <a:tblGrid>
                <a:gridCol w="1281908">
                  <a:extLst>
                    <a:ext uri="{9D8B030D-6E8A-4147-A177-3AD203B41FA5}">
                      <a16:colId xmlns:a16="http://schemas.microsoft.com/office/drawing/2014/main" val="1582930185"/>
                    </a:ext>
                  </a:extLst>
                </a:gridCol>
                <a:gridCol w="1553468">
                  <a:extLst>
                    <a:ext uri="{9D8B030D-6E8A-4147-A177-3AD203B41FA5}">
                      <a16:colId xmlns:a16="http://schemas.microsoft.com/office/drawing/2014/main" val="3665722911"/>
                    </a:ext>
                  </a:extLst>
                </a:gridCol>
                <a:gridCol w="1553468">
                  <a:extLst>
                    <a:ext uri="{9D8B030D-6E8A-4147-A177-3AD203B41FA5}">
                      <a16:colId xmlns:a16="http://schemas.microsoft.com/office/drawing/2014/main" val="4150603547"/>
                    </a:ext>
                  </a:extLst>
                </a:gridCol>
                <a:gridCol w="1553480">
                  <a:extLst>
                    <a:ext uri="{9D8B030D-6E8A-4147-A177-3AD203B41FA5}">
                      <a16:colId xmlns:a16="http://schemas.microsoft.com/office/drawing/2014/main" val="468540538"/>
                    </a:ext>
                  </a:extLst>
                </a:gridCol>
                <a:gridCol w="1553468">
                  <a:extLst>
                    <a:ext uri="{9D8B030D-6E8A-4147-A177-3AD203B41FA5}">
                      <a16:colId xmlns:a16="http://schemas.microsoft.com/office/drawing/2014/main" val="448423571"/>
                    </a:ext>
                  </a:extLst>
                </a:gridCol>
                <a:gridCol w="1553468">
                  <a:extLst>
                    <a:ext uri="{9D8B030D-6E8A-4147-A177-3AD203B41FA5}">
                      <a16:colId xmlns:a16="http://schemas.microsoft.com/office/drawing/2014/main" val="4188731925"/>
                    </a:ext>
                  </a:extLst>
                </a:gridCol>
              </a:tblGrid>
              <a:tr h="47016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Weekly Theme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58" marR="74658" marT="181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8E5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74658" marR="74658" marT="181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8E5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74658" marR="74658" marT="181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8E5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74658" marR="74658" marT="181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8E5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74658" marR="74658" marT="181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8E5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74658" marR="74658" marT="181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8E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289920"/>
                  </a:ext>
                </a:extLst>
              </a:tr>
              <a:tr h="1050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>
                          <a:ln>
                            <a:noFill/>
                          </a:ln>
                          <a:solidFill>
                            <a:srgbClr val="07568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F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827425"/>
                  </a:ext>
                </a:extLst>
              </a:tr>
              <a:tr h="1050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F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320663"/>
                  </a:ext>
                </a:extLst>
              </a:tr>
              <a:tr h="1050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F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568097"/>
                  </a:ext>
                </a:extLst>
              </a:tr>
              <a:tr h="1050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Going Green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F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play (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(intermediates and pre K)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Community Helpers  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Water play ( Toddler and Beginners)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Water play all age groups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768320"/>
                  </a:ext>
                </a:extLst>
              </a:tr>
              <a:tr h="1050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Hands Around the World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F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play (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(intermediates and pre K)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Tyler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00" kern="140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Arboatum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visit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40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Water play ( Toddler and Beginners)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Water play all age groups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84" marR="74684" marT="37017" marB="3701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322219"/>
                  </a:ext>
                </a:extLst>
              </a:tr>
            </a:tbl>
          </a:graphicData>
        </a:graphic>
      </p:graphicFrame>
      <p:sp>
        <p:nvSpPr>
          <p:cNvPr id="11" name="Control 17">
            <a:extLst>
              <a:ext uri="{FF2B5EF4-FFF2-40B4-BE49-F238E27FC236}">
                <a16:creationId xmlns:a16="http://schemas.microsoft.com/office/drawing/2014/main" id="{224D1793-BCCF-46AA-9C1A-DBB355B2C092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665288" y="3625850"/>
            <a:ext cx="8851900" cy="55038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32">
            <a:extLst>
              <a:ext uri="{FF2B5EF4-FFF2-40B4-BE49-F238E27FC236}">
                <a16:creationId xmlns:a16="http://schemas.microsoft.com/office/drawing/2014/main" id="{4FC2A8DE-E33D-46FC-B7EA-A7E9A3913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2374" y="851179"/>
            <a:ext cx="36830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>
                <a:ln>
                  <a:noFill/>
                </a:ln>
                <a:solidFill>
                  <a:srgbClr val="BA4836"/>
                </a:solidFill>
                <a:effectLst/>
                <a:latin typeface="Franklin Gothic Book" panose="020B0503020102020204" pitchFamily="34" charset="0"/>
              </a:rPr>
              <a:t>June 2018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58" name="Picture 34" descr="hands around the world">
            <a:extLst>
              <a:ext uri="{FF2B5EF4-FFF2-40B4-BE49-F238E27FC236}">
                <a16:creationId xmlns:a16="http://schemas.microsoft.com/office/drawing/2014/main" id="{1F1F4DA0-C5E9-46F8-A305-2705AEDC8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744" r="-32744"/>
          <a:stretch>
            <a:fillRect/>
          </a:stretch>
        </p:blipFill>
        <p:spPr bwMode="auto">
          <a:xfrm>
            <a:off x="738981" y="6562177"/>
            <a:ext cx="927101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61" name="Picture 37" descr="bookstore">
            <a:extLst>
              <a:ext uri="{FF2B5EF4-FFF2-40B4-BE49-F238E27FC236}">
                <a16:creationId xmlns:a16="http://schemas.microsoft.com/office/drawing/2014/main" id="{75587277-C023-4D87-9CD3-E0CAB1355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660" y="2309579"/>
            <a:ext cx="1477963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62" name="Picture 38" descr="ice cream">
            <a:extLst>
              <a:ext uri="{FF2B5EF4-FFF2-40B4-BE49-F238E27FC236}">
                <a16:creationId xmlns:a16="http://schemas.microsoft.com/office/drawing/2014/main" id="{D5F3656E-300D-47F6-AF1F-156990DC9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7" b="4617"/>
          <a:stretch>
            <a:fillRect/>
          </a:stretch>
        </p:blipFill>
        <p:spPr bwMode="auto">
          <a:xfrm>
            <a:off x="3938001" y="2250842"/>
            <a:ext cx="86677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63" name="Picture 39" descr="theater">
            <a:extLst>
              <a:ext uri="{FF2B5EF4-FFF2-40B4-BE49-F238E27FC236}">
                <a16:creationId xmlns:a16="http://schemas.microsoft.com/office/drawing/2014/main" id="{96CCD014-F74A-4A39-B51A-CF027777F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489" y="2185754"/>
            <a:ext cx="947737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9" name="Text Box 40">
            <a:extLst>
              <a:ext uri="{FF2B5EF4-FFF2-40B4-BE49-F238E27FC236}">
                <a16:creationId xmlns:a16="http://schemas.microsoft.com/office/drawing/2014/main" id="{AE2B6E55-2AA9-4E4B-BF7B-AB1DB6312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2030" y="7292613"/>
            <a:ext cx="1727200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Calendar is subject to change.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41">
            <a:extLst>
              <a:ext uri="{FF2B5EF4-FFF2-40B4-BE49-F238E27FC236}">
                <a16:creationId xmlns:a16="http://schemas.microsoft.com/office/drawing/2014/main" id="{53B3A2AB-547C-486E-93F8-99A30C03C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170" y="7265625"/>
            <a:ext cx="7631112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23813"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 smtClean="0">
                <a:solidFill>
                  <a:srgbClr val="029BA4"/>
                </a:solidFill>
                <a:latin typeface="Franklin Gothic Demi" panose="020B0703020102020204" pitchFamily="34" charset="0"/>
              </a:rPr>
              <a:t>906 S. Media Line Rd 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29BA4"/>
                </a:solidFill>
                <a:effectLst/>
                <a:latin typeface="Franklin Gothic Demi" panose="020B0703020102020204" pitchFamily="34" charset="0"/>
              </a:rPr>
              <a:t>|  610-353-7583  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29BA4"/>
                </a:solidFill>
                <a:effectLst/>
                <a:latin typeface="Franklin Gothic Demi" panose="020B0703020102020204" pitchFamily="34" charset="0"/>
              </a:rPr>
              <a:t>|  </a:t>
            </a:r>
            <a:r>
              <a:rPr lang="en-US" altLang="en-US" sz="1100">
                <a:solidFill>
                  <a:srgbClr val="029BA4"/>
                </a:solidFill>
                <a:latin typeface="Franklin Gothic Demi" panose="020B0703020102020204" pitchFamily="34" charset="0"/>
              </a:rPr>
              <a:t>www.chesterbrookacademy.com/preschools/philadelphia/newtown-square/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29BA4"/>
                </a:solidFill>
                <a:effectLst/>
                <a:latin typeface="Franklin Gothic Demi" panose="020B0703020102020204" pitchFamily="34" charset="0"/>
              </a:rPr>
              <a:t>|  Camp Director Email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Picture 33" descr="going green">
            <a:extLst>
              <a:ext uri="{FF2B5EF4-FFF2-40B4-BE49-F238E27FC236}">
                <a16:creationId xmlns:a16="http://schemas.microsoft.com/office/drawing/2014/main" id="{5E0D1FF1-6758-4533-B360-6497A2CE7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438" r="-33438"/>
          <a:stretch>
            <a:fillRect/>
          </a:stretch>
        </p:blipFill>
        <p:spPr bwMode="auto">
          <a:xfrm>
            <a:off x="739776" y="5415534"/>
            <a:ext cx="925512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40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Preschool Summer Camp Logo 2018">
            <a:extLst>
              <a:ext uri="{FF2B5EF4-FFF2-40B4-BE49-F238E27FC236}">
                <a16:creationId xmlns:a16="http://schemas.microsoft.com/office/drawing/2014/main" id="{7382FEF0-92BD-42C4-A911-7FB1DFF43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1" b="7021"/>
          <a:stretch>
            <a:fillRect/>
          </a:stretch>
        </p:blipFill>
        <p:spPr bwMode="auto">
          <a:xfrm>
            <a:off x="301841" y="307543"/>
            <a:ext cx="2133600" cy="116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Text Box 16">
            <a:extLst>
              <a:ext uri="{FF2B5EF4-FFF2-40B4-BE49-F238E27FC236}">
                <a16:creationId xmlns:a16="http://schemas.microsoft.com/office/drawing/2014/main" id="{3EF59356-B555-4B89-B185-9B09BA138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793" y="378981"/>
            <a:ext cx="4722813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1" i="0" u="none" strike="noStrike" cap="none" normalizeH="0" baseline="0" dirty="0">
                <a:ln>
                  <a:noFill/>
                </a:ln>
                <a:solidFill>
                  <a:srgbClr val="075681"/>
                </a:solidFill>
                <a:effectLst/>
                <a:latin typeface="Calibri" panose="020F0502020204030204" pitchFamily="34" charset="0"/>
              </a:rPr>
              <a:t>Chesterbrook Academy Preschool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75681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7568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4500" b="1" i="0" u="none" strike="noStrike" cap="none" normalizeH="0" baseline="0" dirty="0">
                <a:ln>
                  <a:noFill/>
                </a:ln>
                <a:solidFill>
                  <a:srgbClr val="075681"/>
                </a:solidFill>
                <a:effectLst/>
                <a:latin typeface="Calibri" panose="020F0502020204030204" pitchFamily="34" charset="0"/>
              </a:rPr>
              <a:t>Summer Camp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32">
            <a:extLst>
              <a:ext uri="{FF2B5EF4-FFF2-40B4-BE49-F238E27FC236}">
                <a16:creationId xmlns:a16="http://schemas.microsoft.com/office/drawing/2014/main" id="{5B0F402F-684E-42CE-8B3E-7D6B5E517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2374" y="851179"/>
            <a:ext cx="36830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BA4836"/>
                </a:solidFill>
                <a:effectLst/>
                <a:latin typeface="Franklin Gothic Book" panose="020B0503020102020204" pitchFamily="34" charset="0"/>
              </a:rPr>
              <a:t>July 2018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40">
            <a:extLst>
              <a:ext uri="{FF2B5EF4-FFF2-40B4-BE49-F238E27FC236}">
                <a16:creationId xmlns:a16="http://schemas.microsoft.com/office/drawing/2014/main" id="{45ADDF80-A612-4633-8D50-753FB0570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2030" y="7292613"/>
            <a:ext cx="1727200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Calendar is subject to change.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41">
            <a:extLst>
              <a:ext uri="{FF2B5EF4-FFF2-40B4-BE49-F238E27FC236}">
                <a16:creationId xmlns:a16="http://schemas.microsoft.com/office/drawing/2014/main" id="{2D599318-86C0-4F07-8E00-F4DF7DD54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170" y="7265625"/>
            <a:ext cx="7631112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23813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29BA4"/>
                </a:solidFill>
                <a:effectLst/>
                <a:latin typeface="Franklin Gothic Demi" panose="020B0703020102020204" pitchFamily="34" charset="0"/>
              </a:rPr>
              <a:t>Address |  Phone Number  |  School Level Website |  Camp Director Email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90272A0-F1A2-4480-98A0-3DC3DFD96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81766"/>
              </p:ext>
            </p:extLst>
          </p:nvPr>
        </p:nvGraphicFramePr>
        <p:xfrm>
          <a:off x="504570" y="1523489"/>
          <a:ext cx="9049260" cy="5722670"/>
        </p:xfrm>
        <a:graphic>
          <a:graphicData uri="http://schemas.openxmlformats.org/drawingml/2006/table">
            <a:tbl>
              <a:tblPr/>
              <a:tblGrid>
                <a:gridCol w="1281908">
                  <a:extLst>
                    <a:ext uri="{9D8B030D-6E8A-4147-A177-3AD203B41FA5}">
                      <a16:colId xmlns:a16="http://schemas.microsoft.com/office/drawing/2014/main" val="1582930185"/>
                    </a:ext>
                  </a:extLst>
                </a:gridCol>
                <a:gridCol w="1553468">
                  <a:extLst>
                    <a:ext uri="{9D8B030D-6E8A-4147-A177-3AD203B41FA5}">
                      <a16:colId xmlns:a16="http://schemas.microsoft.com/office/drawing/2014/main" val="3665722911"/>
                    </a:ext>
                  </a:extLst>
                </a:gridCol>
                <a:gridCol w="1553468">
                  <a:extLst>
                    <a:ext uri="{9D8B030D-6E8A-4147-A177-3AD203B41FA5}">
                      <a16:colId xmlns:a16="http://schemas.microsoft.com/office/drawing/2014/main" val="4150603547"/>
                    </a:ext>
                  </a:extLst>
                </a:gridCol>
                <a:gridCol w="1553480">
                  <a:extLst>
                    <a:ext uri="{9D8B030D-6E8A-4147-A177-3AD203B41FA5}">
                      <a16:colId xmlns:a16="http://schemas.microsoft.com/office/drawing/2014/main" val="468540538"/>
                    </a:ext>
                  </a:extLst>
                </a:gridCol>
                <a:gridCol w="1553468">
                  <a:extLst>
                    <a:ext uri="{9D8B030D-6E8A-4147-A177-3AD203B41FA5}">
                      <a16:colId xmlns:a16="http://schemas.microsoft.com/office/drawing/2014/main" val="448423571"/>
                    </a:ext>
                  </a:extLst>
                </a:gridCol>
                <a:gridCol w="1553468">
                  <a:extLst>
                    <a:ext uri="{9D8B030D-6E8A-4147-A177-3AD203B41FA5}">
                      <a16:colId xmlns:a16="http://schemas.microsoft.com/office/drawing/2014/main" val="4188731925"/>
                    </a:ext>
                  </a:extLst>
                </a:gridCol>
              </a:tblGrid>
              <a:tr h="47016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Weekly Theme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25" marR="73025" marT="177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8E5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73025" marR="73025" marT="177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8E5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73025" marR="73025" marT="177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8E5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73025" marR="73025" marT="177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8E5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73025" marR="73025" marT="177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8E5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73025" marR="73025" marT="177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8E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289920"/>
                  </a:ext>
                </a:extLst>
              </a:tr>
              <a:tr h="1050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Brain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Games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F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Play 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Play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827425"/>
                  </a:ext>
                </a:extLst>
              </a:tr>
              <a:tr h="1050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Express yourself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F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Ken </a:t>
                      </a:r>
                      <a:r>
                        <a:rPr lang="en-US" sz="10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Kaplen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Story Teller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play (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(intermediates and pre K)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Little</a:t>
                      </a:r>
                      <a:r>
                        <a:rPr lang="en-US" sz="1000" b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sports Obstacle course(2 and up)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40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Water play ( Toddler and Beginners)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Water play all age groups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Juggling </a:t>
                      </a:r>
                      <a:r>
                        <a:rPr lang="en-US" sz="10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Hoffmans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320663"/>
                  </a:ext>
                </a:extLst>
              </a:tr>
              <a:tr h="1050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Tinker Around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F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play (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(intermediates and pre K)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Bricks for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Kids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PreK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and up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Water play ( Toddler and Beginners)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Library Visit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Water play all age groups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568097"/>
                  </a:ext>
                </a:extLst>
              </a:tr>
              <a:tr h="1050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Inventing the Future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F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play (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(intermediates and pre K)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10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Cavity</a:t>
                      </a:r>
                      <a:r>
                        <a:rPr lang="en-US" sz="1000" b="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busters 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Water play ( Toddler and Beginners)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Water play all age groups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768320"/>
                  </a:ext>
                </a:extLst>
              </a:tr>
              <a:tr h="1050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Like a </a:t>
                      </a:r>
                      <a:r>
                        <a:rPr lang="en-US" sz="10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Chamo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F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play (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(intermediates and pre K)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Lil’ Sports </a:t>
                      </a: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water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Relay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322219"/>
                  </a:ext>
                </a:extLst>
              </a:tr>
            </a:tbl>
          </a:graphicData>
        </a:graphic>
      </p:graphicFrame>
      <p:pic>
        <p:nvPicPr>
          <p:cNvPr id="3074" name="Picture 2" descr="tinker around">
            <a:extLst>
              <a:ext uri="{FF2B5EF4-FFF2-40B4-BE49-F238E27FC236}">
                <a16:creationId xmlns:a16="http://schemas.microsoft.com/office/drawing/2014/main" id="{0164606C-54D8-415C-81F0-0F2B7E371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438" r="-33438"/>
          <a:stretch>
            <a:fillRect/>
          </a:stretch>
        </p:blipFill>
        <p:spPr bwMode="auto">
          <a:xfrm>
            <a:off x="733418" y="4364967"/>
            <a:ext cx="9271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075" name="Picture 3" descr="inventing the future">
            <a:extLst>
              <a:ext uri="{FF2B5EF4-FFF2-40B4-BE49-F238E27FC236}">
                <a16:creationId xmlns:a16="http://schemas.microsoft.com/office/drawing/2014/main" id="{64F07A1C-FB0C-4853-B7FD-C0A4E9B6E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97" t="-1738" r="-12740" b="22003"/>
          <a:stretch>
            <a:fillRect/>
          </a:stretch>
        </p:blipFill>
        <p:spPr bwMode="auto">
          <a:xfrm>
            <a:off x="733418" y="5469906"/>
            <a:ext cx="9271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076" name="Picture 4" descr="like a champion">
            <a:extLst>
              <a:ext uri="{FF2B5EF4-FFF2-40B4-BE49-F238E27FC236}">
                <a16:creationId xmlns:a16="http://schemas.microsoft.com/office/drawing/2014/main" id="{217182C1-6AEE-4A1C-9F65-EFF34E7DF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438" r="-33438"/>
          <a:stretch>
            <a:fillRect/>
          </a:stretch>
        </p:blipFill>
        <p:spPr bwMode="auto">
          <a:xfrm>
            <a:off x="733418" y="6555724"/>
            <a:ext cx="9271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079" name="Picture 7" descr="garden">
            <a:extLst>
              <a:ext uri="{FF2B5EF4-FFF2-40B4-BE49-F238E27FC236}">
                <a16:creationId xmlns:a16="http://schemas.microsoft.com/office/drawing/2014/main" id="{460216FC-0A0B-4D42-A3D9-2D633B4AC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456" y="6452408"/>
            <a:ext cx="2195512" cy="793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" name="Text Box 8">
            <a:extLst>
              <a:ext uri="{FF2B5EF4-FFF2-40B4-BE49-F238E27FC236}">
                <a16:creationId xmlns:a16="http://schemas.microsoft.com/office/drawing/2014/main" id="{029DA0CE-0480-4E36-8663-54C465B6A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387" y="2628428"/>
            <a:ext cx="1512888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29BA4"/>
                </a:solidFill>
                <a:effectLst/>
                <a:latin typeface="Franklin Gothic Book" panose="020B0503020102020204" pitchFamily="34" charset="0"/>
              </a:rPr>
              <a:t>No Camp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29BA4"/>
                </a:solidFill>
                <a:effectLst/>
                <a:latin typeface="Franklin Gothic Heavy" panose="020B0903020102020204" pitchFamily="34" charset="0"/>
              </a:rPr>
              <a:t>July 4th Holiday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Picture 35" descr="brain games">
            <a:extLst>
              <a:ext uri="{FF2B5EF4-FFF2-40B4-BE49-F238E27FC236}">
                <a16:creationId xmlns:a16="http://schemas.microsoft.com/office/drawing/2014/main" id="{9F01CD32-8CAC-452D-B7C7-6D22002A7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744" r="-32744"/>
          <a:stretch>
            <a:fillRect/>
          </a:stretch>
        </p:blipFill>
        <p:spPr bwMode="auto">
          <a:xfrm>
            <a:off x="735006" y="2346647"/>
            <a:ext cx="925512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6" name="Picture 36" descr="express yourself">
            <a:extLst>
              <a:ext uri="{FF2B5EF4-FFF2-40B4-BE49-F238E27FC236}">
                <a16:creationId xmlns:a16="http://schemas.microsoft.com/office/drawing/2014/main" id="{3885DA2B-F728-4F29-9BE5-30276A421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438" r="-33438"/>
          <a:stretch>
            <a:fillRect/>
          </a:stretch>
        </p:blipFill>
        <p:spPr bwMode="auto">
          <a:xfrm>
            <a:off x="735006" y="3355013"/>
            <a:ext cx="925512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905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Preschool Summer Camp Logo 2018">
            <a:extLst>
              <a:ext uri="{FF2B5EF4-FFF2-40B4-BE49-F238E27FC236}">
                <a16:creationId xmlns:a16="http://schemas.microsoft.com/office/drawing/2014/main" id="{745B273C-7BED-4253-BCF6-E383F406B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1" b="7021"/>
          <a:stretch>
            <a:fillRect/>
          </a:stretch>
        </p:blipFill>
        <p:spPr bwMode="auto">
          <a:xfrm>
            <a:off x="301841" y="307543"/>
            <a:ext cx="2133600" cy="116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Text Box 16">
            <a:extLst>
              <a:ext uri="{FF2B5EF4-FFF2-40B4-BE49-F238E27FC236}">
                <a16:creationId xmlns:a16="http://schemas.microsoft.com/office/drawing/2014/main" id="{367DF33C-BFE9-49FF-AFCD-7A354FF10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793" y="378981"/>
            <a:ext cx="4722813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1" i="0" u="none" strike="noStrike" cap="none" normalizeH="0" baseline="0" dirty="0">
                <a:ln>
                  <a:noFill/>
                </a:ln>
                <a:solidFill>
                  <a:srgbClr val="075681"/>
                </a:solidFill>
                <a:effectLst/>
                <a:latin typeface="Calibri" panose="020F0502020204030204" pitchFamily="34" charset="0"/>
              </a:rPr>
              <a:t>Chesterbrook Academy Preschool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75681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7568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4500" b="1" i="0" u="none" strike="noStrike" cap="none" normalizeH="0" baseline="0" dirty="0">
                <a:ln>
                  <a:noFill/>
                </a:ln>
                <a:solidFill>
                  <a:srgbClr val="075681"/>
                </a:solidFill>
                <a:effectLst/>
                <a:latin typeface="Calibri" panose="020F0502020204030204" pitchFamily="34" charset="0"/>
              </a:rPr>
              <a:t>Summer Camp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32">
            <a:extLst>
              <a:ext uri="{FF2B5EF4-FFF2-40B4-BE49-F238E27FC236}">
                <a16:creationId xmlns:a16="http://schemas.microsoft.com/office/drawing/2014/main" id="{C0537833-8803-4682-9C5B-28FB6FB7C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2374" y="851179"/>
            <a:ext cx="36830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BA4836"/>
                </a:solidFill>
                <a:effectLst/>
                <a:latin typeface="Franklin Gothic Book" panose="020B0503020102020204" pitchFamily="34" charset="0"/>
              </a:rPr>
              <a:t>August 2018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40">
            <a:extLst>
              <a:ext uri="{FF2B5EF4-FFF2-40B4-BE49-F238E27FC236}">
                <a16:creationId xmlns:a16="http://schemas.microsoft.com/office/drawing/2014/main" id="{FB0666EB-6747-4B99-8DDD-1112F7360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2030" y="7292613"/>
            <a:ext cx="1727200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Calendar is subject to change.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41">
            <a:extLst>
              <a:ext uri="{FF2B5EF4-FFF2-40B4-BE49-F238E27FC236}">
                <a16:creationId xmlns:a16="http://schemas.microsoft.com/office/drawing/2014/main" id="{9AE78193-43DF-4EED-9BE1-6B3814B86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170" y="7265625"/>
            <a:ext cx="7631112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23813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29BA4"/>
                </a:solidFill>
                <a:effectLst/>
                <a:latin typeface="Franklin Gothic Demi" panose="020B0703020102020204" pitchFamily="34" charset="0"/>
              </a:rPr>
              <a:t>Address |  Phone Number  |  School Level Website |  Camp Director Email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8532A92-FF9D-4FD6-8CCC-7CD50C54D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77926"/>
              </p:ext>
            </p:extLst>
          </p:nvPr>
        </p:nvGraphicFramePr>
        <p:xfrm>
          <a:off x="504570" y="1523489"/>
          <a:ext cx="9049260" cy="5722670"/>
        </p:xfrm>
        <a:graphic>
          <a:graphicData uri="http://schemas.openxmlformats.org/drawingml/2006/table">
            <a:tbl>
              <a:tblPr/>
              <a:tblGrid>
                <a:gridCol w="1281908">
                  <a:extLst>
                    <a:ext uri="{9D8B030D-6E8A-4147-A177-3AD203B41FA5}">
                      <a16:colId xmlns:a16="http://schemas.microsoft.com/office/drawing/2014/main" val="1582930185"/>
                    </a:ext>
                  </a:extLst>
                </a:gridCol>
                <a:gridCol w="1553468">
                  <a:extLst>
                    <a:ext uri="{9D8B030D-6E8A-4147-A177-3AD203B41FA5}">
                      <a16:colId xmlns:a16="http://schemas.microsoft.com/office/drawing/2014/main" val="3665722911"/>
                    </a:ext>
                  </a:extLst>
                </a:gridCol>
                <a:gridCol w="1553468">
                  <a:extLst>
                    <a:ext uri="{9D8B030D-6E8A-4147-A177-3AD203B41FA5}">
                      <a16:colId xmlns:a16="http://schemas.microsoft.com/office/drawing/2014/main" val="4150603547"/>
                    </a:ext>
                  </a:extLst>
                </a:gridCol>
                <a:gridCol w="1553480">
                  <a:extLst>
                    <a:ext uri="{9D8B030D-6E8A-4147-A177-3AD203B41FA5}">
                      <a16:colId xmlns:a16="http://schemas.microsoft.com/office/drawing/2014/main" val="468540538"/>
                    </a:ext>
                  </a:extLst>
                </a:gridCol>
                <a:gridCol w="1553468">
                  <a:extLst>
                    <a:ext uri="{9D8B030D-6E8A-4147-A177-3AD203B41FA5}">
                      <a16:colId xmlns:a16="http://schemas.microsoft.com/office/drawing/2014/main" val="448423571"/>
                    </a:ext>
                  </a:extLst>
                </a:gridCol>
                <a:gridCol w="1553468">
                  <a:extLst>
                    <a:ext uri="{9D8B030D-6E8A-4147-A177-3AD203B41FA5}">
                      <a16:colId xmlns:a16="http://schemas.microsoft.com/office/drawing/2014/main" val="4188731925"/>
                    </a:ext>
                  </a:extLst>
                </a:gridCol>
              </a:tblGrid>
              <a:tr h="47016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Weekly Theme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25" marR="73025" marT="177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8E5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73025" marR="73025" marT="177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8E5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73025" marR="73025" marT="177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8E5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73025" marR="73025" marT="177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8E5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73025" marR="73025" marT="177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8E5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73025" marR="73025" marT="177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8E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289920"/>
                  </a:ext>
                </a:extLst>
              </a:tr>
              <a:tr h="1050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Like a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00" kern="140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Chanp</a:t>
                      </a:r>
                      <a:endParaRPr lang="en-US" sz="1000" kern="140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F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10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0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Water play ( Toddler and Beginners)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  <a:r>
                        <a:rPr lang="en-US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play all age groups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827425"/>
                  </a:ext>
                </a:extLst>
              </a:tr>
              <a:tr h="1050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dirty="0" smtClean="0">
                          <a:ln>
                            <a:noFill/>
                          </a:ln>
                          <a:solidFill>
                            <a:srgbClr val="075682"/>
                          </a:solidFill>
                          <a:effectLst/>
                          <a:latin typeface="Calibri" panose="020F0502020204030204" pitchFamily="34" charset="0"/>
                        </a:rPr>
                        <a:t>STEAM</a:t>
                      </a:r>
                      <a:r>
                        <a:rPr lang="en-US" sz="1100" b="1" kern="1400" baseline="0" dirty="0" smtClean="0">
                          <a:ln>
                            <a:noFill/>
                          </a:ln>
                          <a:solidFill>
                            <a:srgbClr val="075682"/>
                          </a:solidFill>
                          <a:effectLst/>
                          <a:latin typeface="Calibri" panose="020F0502020204030204" pitchFamily="34" charset="0"/>
                        </a:rPr>
                        <a:t> Squad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F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play (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(intermediates and pre K)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Nature</a:t>
                      </a:r>
                      <a:r>
                        <a:rPr lang="en-US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Jake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Water play ( Toddler and Beginners)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play all age groups </a:t>
                      </a:r>
                      <a:endParaRPr lang="en-US" sz="8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320663"/>
                  </a:ext>
                </a:extLst>
              </a:tr>
              <a:tr h="1050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dirty="0" smtClean="0">
                          <a:ln>
                            <a:noFill/>
                          </a:ln>
                          <a:solidFill>
                            <a:srgbClr val="075682"/>
                          </a:solidFill>
                          <a:effectLst/>
                          <a:latin typeface="Calibri" panose="020F0502020204030204" pitchFamily="34" charset="0"/>
                        </a:rPr>
                        <a:t>Color</a:t>
                      </a:r>
                      <a:r>
                        <a:rPr lang="en-US" sz="1100" b="1" kern="1400" baseline="0" dirty="0" smtClean="0">
                          <a:ln>
                            <a:noFill/>
                          </a:ln>
                          <a:solidFill>
                            <a:srgbClr val="075682"/>
                          </a:solidFill>
                          <a:effectLst/>
                          <a:latin typeface="Calibri" panose="020F0502020204030204" pitchFamily="34" charset="0"/>
                        </a:rPr>
                        <a:t> me Happy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F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play (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(intermediates and pre K)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Daria</a:t>
                      </a:r>
                      <a:r>
                        <a:rPr lang="en-US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Multicultural music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Water play ( Toddler and Beginners)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Library Visit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play all age groups </a:t>
                      </a:r>
                      <a:endParaRPr lang="en-US" sz="8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568097"/>
                  </a:ext>
                </a:extLst>
              </a:tr>
              <a:tr h="1050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baseline="0" dirty="0" smtClean="0">
                          <a:ln>
                            <a:noFill/>
                          </a:ln>
                          <a:solidFill>
                            <a:srgbClr val="075682"/>
                          </a:solidFill>
                          <a:effectLst/>
                          <a:latin typeface="Calibri" panose="020F0502020204030204" pitchFamily="34" charset="0"/>
                        </a:rPr>
                        <a:t>Growing Greatness 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F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play (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(intermediates and pre K)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Little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Sports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Obstacle Course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Water play ( Toddler and Beginners)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play all age groups </a:t>
                      </a:r>
                      <a:endParaRPr lang="en-US" sz="8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768320"/>
                  </a:ext>
                </a:extLst>
              </a:tr>
              <a:tr h="105050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dirty="0" smtClean="0">
                          <a:ln>
                            <a:noFill/>
                          </a:ln>
                          <a:solidFill>
                            <a:srgbClr val="075682"/>
                          </a:solidFill>
                          <a:effectLst/>
                          <a:latin typeface="Calibri" panose="020F0502020204030204" pitchFamily="34" charset="0"/>
                        </a:rPr>
                        <a:t>Chef in the</a:t>
                      </a:r>
                      <a:r>
                        <a:rPr lang="en-US" sz="1100" b="1" kern="1400" baseline="0" dirty="0" smtClean="0">
                          <a:ln>
                            <a:noFill/>
                          </a:ln>
                          <a:solidFill>
                            <a:srgbClr val="075682"/>
                          </a:solidFill>
                          <a:effectLst/>
                          <a:latin typeface="Calibri" panose="020F0502020204030204" pitchFamily="34" charset="0"/>
                        </a:rPr>
                        <a:t> Making</a:t>
                      </a:r>
                      <a:r>
                        <a:rPr lang="en-US" sz="1100" b="1" kern="1400" dirty="0">
                          <a:ln>
                            <a:noFill/>
                          </a:ln>
                          <a:solidFill>
                            <a:srgbClr val="07568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F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play (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(intermediates and pre K)</a:t>
                      </a:r>
                      <a:endParaRPr lang="en-US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Water play ( Toddler and Beginners</a:t>
                      </a: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  <a:r>
                        <a:rPr lang="en-US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play all age groups </a:t>
                      </a:r>
                      <a:endParaRPr lang="en-US" sz="8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050" marR="73050" marT="36208" marB="362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322219"/>
                  </a:ext>
                </a:extLst>
              </a:tr>
            </a:tbl>
          </a:graphicData>
        </a:graphic>
      </p:graphicFrame>
      <p:pic>
        <p:nvPicPr>
          <p:cNvPr id="4098" name="Picture 2" descr="color me happy">
            <a:extLst>
              <a:ext uri="{FF2B5EF4-FFF2-40B4-BE49-F238E27FC236}">
                <a16:creationId xmlns:a16="http://schemas.microsoft.com/office/drawing/2014/main" id="{4571D634-0CA6-4177-9549-6D665F5C4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438" r="-33438"/>
          <a:stretch>
            <a:fillRect/>
          </a:stretch>
        </p:blipFill>
        <p:spPr bwMode="auto">
          <a:xfrm>
            <a:off x="673113" y="4352777"/>
            <a:ext cx="925513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4099" name="Picture 3" descr="growing greatness">
            <a:extLst>
              <a:ext uri="{FF2B5EF4-FFF2-40B4-BE49-F238E27FC236}">
                <a16:creationId xmlns:a16="http://schemas.microsoft.com/office/drawing/2014/main" id="{2F4156AB-3D1B-40BD-93A4-64B77C9D7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438" r="-33438"/>
          <a:stretch>
            <a:fillRect/>
          </a:stretch>
        </p:blipFill>
        <p:spPr bwMode="auto">
          <a:xfrm>
            <a:off x="673113" y="5432044"/>
            <a:ext cx="925513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4100" name="Picture 4" descr="chef in the making">
            <a:extLst>
              <a:ext uri="{FF2B5EF4-FFF2-40B4-BE49-F238E27FC236}">
                <a16:creationId xmlns:a16="http://schemas.microsoft.com/office/drawing/2014/main" id="{8C05F316-FEF6-4DBC-9D89-BF6EA8D3F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744" r="-32744"/>
          <a:stretch>
            <a:fillRect/>
          </a:stretch>
        </p:blipFill>
        <p:spPr bwMode="auto">
          <a:xfrm>
            <a:off x="673113" y="6613542"/>
            <a:ext cx="925513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4102" name="Picture 6" descr="art museum">
            <a:extLst>
              <a:ext uri="{FF2B5EF4-FFF2-40B4-BE49-F238E27FC236}">
                <a16:creationId xmlns:a16="http://schemas.microsoft.com/office/drawing/2014/main" id="{AD22A22E-F59C-4DC8-9510-200F9DC3F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282" y="2343705"/>
            <a:ext cx="998538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4103" name="Picture 7" descr="school">
            <a:extLst>
              <a:ext uri="{FF2B5EF4-FFF2-40B4-BE49-F238E27FC236}">
                <a16:creationId xmlns:a16="http://schemas.microsoft.com/office/drawing/2014/main" id="{6A7A18C3-8E4C-4871-9669-B14C9BC14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920" y="2265918"/>
            <a:ext cx="1414462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4" name="Picture 5" descr="steam squad">
            <a:extLst>
              <a:ext uri="{FF2B5EF4-FFF2-40B4-BE49-F238E27FC236}">
                <a16:creationId xmlns:a16="http://schemas.microsoft.com/office/drawing/2014/main" id="{B8343591-9B78-49B8-878A-D44AE5865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438" r="-33438"/>
          <a:stretch>
            <a:fillRect/>
          </a:stretch>
        </p:blipFill>
        <p:spPr bwMode="auto">
          <a:xfrm>
            <a:off x="673115" y="3337484"/>
            <a:ext cx="9271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5" name="Picture 4" descr="like a champion">
            <a:extLst>
              <a:ext uri="{FF2B5EF4-FFF2-40B4-BE49-F238E27FC236}">
                <a16:creationId xmlns:a16="http://schemas.microsoft.com/office/drawing/2014/main" id="{217182C1-6AEE-4A1C-9F65-EFF34E7DF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438" r="-33438"/>
          <a:stretch>
            <a:fillRect/>
          </a:stretch>
        </p:blipFill>
        <p:spPr bwMode="auto">
          <a:xfrm>
            <a:off x="671526" y="2298393"/>
            <a:ext cx="9271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4331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431</Words>
  <Application>Microsoft Office PowerPoint</Application>
  <PresentationFormat>Custom</PresentationFormat>
  <Paragraphs>190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Franklin Gothic Book</vt:lpstr>
      <vt:lpstr>Franklin Gothic Demi</vt:lpstr>
      <vt:lpstr>Franklin Gothic Heavy</vt:lpstr>
      <vt:lpstr>Gill Sans Ultra Bold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Collinson</dc:creator>
  <cp:lastModifiedBy>Kristen Roselli</cp:lastModifiedBy>
  <cp:revision>9</cp:revision>
  <dcterms:created xsi:type="dcterms:W3CDTF">2018-01-18T20:21:23Z</dcterms:created>
  <dcterms:modified xsi:type="dcterms:W3CDTF">2018-05-24T14:42:29Z</dcterms:modified>
</cp:coreProperties>
</file>