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3" r:id="rId2"/>
    <p:sldId id="305"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CA34"/>
    <a:srgbClr val="8BCD43"/>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4707" autoAdjust="0"/>
  </p:normalViewPr>
  <p:slideViewPr>
    <p:cSldViewPr>
      <p:cViewPr>
        <p:scale>
          <a:sx n="81" d="100"/>
          <a:sy n="81" d="100"/>
        </p:scale>
        <p:origin x="-105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7DC174-BAD1-4BEE-8748-DAE0AB65802E}" type="datetimeFigureOut">
              <a:rPr lang="en-US" smtClean="0"/>
              <a:pPr/>
              <a:t>7/27/2018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29CF38-9349-4E0A-83F4-45A232837CD1}" type="slidenum">
              <a:rPr lang="en-US" smtClean="0"/>
              <a:pPr/>
              <a:t>‹#›</a:t>
            </a:fld>
            <a:endParaRPr lang="en-US" dirty="0"/>
          </a:p>
        </p:txBody>
      </p:sp>
    </p:spTree>
    <p:extLst>
      <p:ext uri="{BB962C8B-B14F-4D97-AF65-F5344CB8AC3E}">
        <p14:creationId xmlns:p14="http://schemas.microsoft.com/office/powerpoint/2010/main" val="379947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9CF38-9349-4E0A-83F4-45A232837CD1}" type="slidenum">
              <a:rPr lang="en-US" smtClean="0"/>
              <a:pPr/>
              <a:t>1</a:t>
            </a:fld>
            <a:endParaRPr lang="en-US" dirty="0"/>
          </a:p>
        </p:txBody>
      </p:sp>
    </p:spTree>
    <p:extLst>
      <p:ext uri="{BB962C8B-B14F-4D97-AF65-F5344CB8AC3E}">
        <p14:creationId xmlns:p14="http://schemas.microsoft.com/office/powerpoint/2010/main" val="170092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9CF38-9349-4E0A-83F4-45A232837CD1}" type="slidenum">
              <a:rPr lang="en-US" smtClean="0"/>
              <a:pPr/>
              <a:t>2</a:t>
            </a:fld>
            <a:endParaRPr lang="en-US" dirty="0"/>
          </a:p>
        </p:txBody>
      </p:sp>
    </p:spTree>
    <p:extLst>
      <p:ext uri="{BB962C8B-B14F-4D97-AF65-F5344CB8AC3E}">
        <p14:creationId xmlns:p14="http://schemas.microsoft.com/office/powerpoint/2010/main" val="170092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95352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74585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7768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80573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33656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29945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49865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80369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175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03573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97269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27C82-CE49-4FF9-93D1-3E176869AB1D}" type="datetimeFigureOut">
              <a:rPr lang="en-US" smtClean="0"/>
              <a:pPr/>
              <a:t>7/27/2018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66826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7"/>
          <p:cNvSpPr txBox="1">
            <a:spLocks noChangeArrowheads="1"/>
          </p:cNvSpPr>
          <p:nvPr/>
        </p:nvSpPr>
        <p:spPr bwMode="auto">
          <a:xfrm>
            <a:off x="8001000" y="5281613"/>
            <a:ext cx="939800" cy="738187"/>
          </a:xfrm>
          <a:prstGeom prst="rect">
            <a:avLst/>
          </a:prstGeom>
          <a:noFill/>
          <a:ln w="9525">
            <a:noFill/>
            <a:miter lim="800000"/>
            <a:headEnd/>
            <a:tailEnd/>
          </a:ln>
        </p:spPr>
        <p:txBody>
          <a:bodyPr>
            <a:spAutoFit/>
          </a:bodyPr>
          <a:lstStyle/>
          <a:p>
            <a:pPr algn="ctr">
              <a:spcBef>
                <a:spcPct val="50000"/>
              </a:spcBef>
            </a:pPr>
            <a:r>
              <a:rPr lang="en-US" sz="1400" dirty="0"/>
              <a:t>Place your logo here</a:t>
            </a:r>
          </a:p>
        </p:txBody>
      </p:sp>
      <p:sp>
        <p:nvSpPr>
          <p:cNvPr id="13316" name="Text Box 8"/>
          <p:cNvSpPr txBox="1">
            <a:spLocks noChangeArrowheads="1"/>
          </p:cNvSpPr>
          <p:nvPr/>
        </p:nvSpPr>
        <p:spPr bwMode="auto">
          <a:xfrm>
            <a:off x="2286000" y="5932488"/>
            <a:ext cx="6858000" cy="620712"/>
          </a:xfrm>
          <a:prstGeom prst="rect">
            <a:avLst/>
          </a:prstGeom>
          <a:noFill/>
          <a:ln w="9525">
            <a:noFill/>
            <a:miter lim="800000"/>
            <a:headEnd/>
            <a:tailEnd/>
          </a:ln>
        </p:spPr>
        <p:txBody>
          <a:bodyPr lIns="0" tIns="0" rIns="0" bIns="0"/>
          <a:lstStyle/>
          <a:p>
            <a:pPr algn="ctr">
              <a:spcBef>
                <a:spcPct val="50000"/>
              </a:spcBef>
            </a:pPr>
            <a:r>
              <a:rPr lang="en-US" sz="1600" dirty="0"/>
              <a:t>School Name</a:t>
            </a:r>
            <a:br>
              <a:rPr lang="en-US" sz="1600" dirty="0"/>
            </a:br>
            <a:r>
              <a:rPr lang="en-US" sz="1400" dirty="0"/>
              <a:t>1234 Any Street, Anytown </a:t>
            </a:r>
            <a:r>
              <a:rPr lang="en-US" sz="1400" dirty="0">
                <a:cs typeface="Arial" charset="0"/>
              </a:rPr>
              <a:t>• 123-456-7890 • http://YourSchoolWebsite.com</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2438400" y="1752600"/>
            <a:ext cx="6172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1432" tIns="45716" rIns="91432" bIns="45716"/>
          <a:lstStyle>
            <a:lvl1pPr marL="457200" indent="-228600"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endParaRPr lang="en-US" sz="1200" b="1" u="sng" dirty="0" smtClean="0">
              <a:solidFill>
                <a:srgbClr val="5BCA34"/>
              </a:solidFill>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From The Principal’s Desk</a:t>
            </a:r>
          </a:p>
          <a:p>
            <a:pPr eaLnBrk="1" hangingPunct="1"/>
            <a:endParaRPr lang="en-US" sz="1200" b="1" u="sng" dirty="0" smtClean="0">
              <a:solidFill>
                <a:srgbClr val="5BCA34"/>
              </a:solidFill>
              <a:latin typeface="Arial" pitchFamily="34" charset="0"/>
              <a:cs typeface="Arial" pitchFamily="34" charset="0"/>
            </a:endParaRPr>
          </a:p>
          <a:p>
            <a:r>
              <a:rPr lang="en-US" sz="1200" b="1" dirty="0" smtClean="0">
                <a:latin typeface="Arial" pitchFamily="34" charset="0"/>
                <a:cs typeface="Arial" pitchFamily="34" charset="0"/>
              </a:rPr>
              <a:t>           </a:t>
            </a:r>
            <a:r>
              <a:rPr lang="en-US" sz="1200" dirty="0" smtClean="0"/>
              <a:t>Happy summer to everyone! We are having a busy summer !  Our summer camp has proven to be lots of fun! </a:t>
            </a:r>
          </a:p>
          <a:p>
            <a:r>
              <a:rPr lang="en-US" sz="1200" dirty="0" smtClean="0"/>
              <a:t>           I want to remind all of our part time families that if you were thinking about increasing your days in the fall please contact me today!  Most of our classes are filling up quickly and I do not want to see you miss out on this opportunity for your child!  Same holds true for our infant room--If you are expecting and you have not registered, please email me about that as well!  </a:t>
            </a:r>
          </a:p>
          <a:p>
            <a:r>
              <a:rPr lang="en-US" sz="1200" dirty="0" smtClean="0"/>
              <a:t>           Thank you to everyone for all the positive comments you are sharing with your friends! We love it when new families tell us they were referred by one of our current families! Don't forget to collect your tuition referral credit for each family you refer!!</a:t>
            </a:r>
          </a:p>
          <a:p>
            <a:r>
              <a:rPr lang="en-US" sz="1200" dirty="0" smtClean="0"/>
              <a:t>            Hope you all have a relaxing August!</a:t>
            </a:r>
          </a:p>
          <a:p>
            <a:r>
              <a:rPr lang="en-US" sz="1200" dirty="0" smtClean="0"/>
              <a:t> </a:t>
            </a:r>
          </a:p>
          <a:p>
            <a:r>
              <a:rPr lang="en-US" sz="1200" dirty="0" smtClean="0"/>
              <a:t>            Tawni S. Connor</a:t>
            </a:r>
          </a:p>
          <a:p>
            <a:r>
              <a:rPr lang="en-US" sz="1200" dirty="0" smtClean="0"/>
              <a:t>             Principal </a:t>
            </a:r>
          </a:p>
          <a:p>
            <a:pPr eaLnBrk="1" hangingPunct="1"/>
            <a:endParaRPr lang="en-US" sz="1200" b="1" dirty="0" smtClean="0">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In This Issue</a:t>
            </a:r>
          </a:p>
          <a:p>
            <a:pPr eaLnBrk="1" hangingPunct="1"/>
            <a:endParaRPr lang="en-US" sz="1400" b="1" u="sng" dirty="0" smtClean="0">
              <a:solidFill>
                <a:srgbClr val="5BCA34"/>
              </a:solidFill>
              <a:latin typeface="Arial" pitchFamily="34" charset="0"/>
              <a:cs typeface="Arial" pitchFamily="34" charset="0"/>
            </a:endParaRPr>
          </a:p>
          <a:p>
            <a:pPr eaLnBrk="1" hangingPunct="1">
              <a:buFont typeface="Arial" pitchFamily="34" charset="0"/>
              <a:buChar char="•"/>
            </a:pPr>
            <a:r>
              <a:rPr lang="en-US" sz="1200" dirty="0" smtClean="0">
                <a:latin typeface="Arial" pitchFamily="34" charset="0"/>
                <a:cs typeface="Arial" pitchFamily="34" charset="0"/>
              </a:rPr>
              <a:t>Important  Dates</a:t>
            </a:r>
          </a:p>
          <a:p>
            <a:pPr eaLnBrk="1" hangingPunct="1">
              <a:buFont typeface="Arial" pitchFamily="34" charset="0"/>
              <a:buChar char="•"/>
            </a:pPr>
            <a:r>
              <a:rPr lang="en-US" sz="1200" dirty="0" smtClean="0">
                <a:latin typeface="Arial" pitchFamily="34" charset="0"/>
                <a:cs typeface="Arial" pitchFamily="34" charset="0"/>
              </a:rPr>
              <a:t>End of Summer Celebration Picnic</a:t>
            </a:r>
          </a:p>
          <a:p>
            <a:pPr eaLnBrk="1" hangingPunct="1"/>
            <a:endParaRPr lang="en-US" sz="1200" b="1" dirty="0" smtClean="0">
              <a:latin typeface="Arial" pitchFamily="34" charset="0"/>
              <a:cs typeface="Arial" pitchFamily="34" charset="0"/>
            </a:endParaRPr>
          </a:p>
          <a:p>
            <a:pPr eaLnBrk="1" hangingPunct="1"/>
            <a:endParaRPr lang="en-US" sz="1200" b="1" u="sng" dirty="0" smtClean="0">
              <a:solidFill>
                <a:srgbClr val="5BCA34"/>
              </a:solidFill>
              <a:latin typeface="Arial" pitchFamily="34" charset="0"/>
              <a:cs typeface="Arial" pitchFamily="34" charset="0"/>
            </a:endParaRPr>
          </a:p>
          <a:p>
            <a:endParaRPr lang="en-US" sz="1100" dirty="0" smtClean="0"/>
          </a:p>
        </p:txBody>
      </p:sp>
      <p:sp>
        <p:nvSpPr>
          <p:cNvPr id="8" name="Text Box 4"/>
          <p:cNvSpPr txBox="1">
            <a:spLocks noChangeArrowheads="1"/>
          </p:cNvSpPr>
          <p:nvPr/>
        </p:nvSpPr>
        <p:spPr bwMode="auto">
          <a:xfrm>
            <a:off x="3810000" y="0"/>
            <a:ext cx="5156805" cy="36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6661" tIns="48331" rIns="96661" bIns="48331"/>
          <a:lstStyle>
            <a:lvl1pPr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2000" b="1" dirty="0" smtClean="0">
                <a:latin typeface="Arial" pitchFamily="34" charset="0"/>
                <a:cs typeface="Arial" pitchFamily="34" charset="0"/>
              </a:rPr>
              <a:t>Summer Newsletter - August</a:t>
            </a:r>
            <a:endParaRPr lang="en-US" sz="2000" b="1" dirty="0">
              <a:latin typeface="Arial" pitchFamily="34" charset="0"/>
              <a:cs typeface="Arial" pitchFamily="34" charset="0"/>
            </a:endParaRPr>
          </a:p>
        </p:txBody>
      </p:sp>
      <p:pic>
        <p:nvPicPr>
          <p:cNvPr id="11" name="Picture 18" descr="CHE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0700" y="571500"/>
            <a:ext cx="1600200" cy="1066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2" name="Rectangle 11"/>
          <p:cNvSpPr/>
          <p:nvPr/>
        </p:nvSpPr>
        <p:spPr>
          <a:xfrm>
            <a:off x="2209800" y="1619999"/>
            <a:ext cx="4953000" cy="215444"/>
          </a:xfrm>
          <a:prstGeom prst="rect">
            <a:avLst/>
          </a:prstGeom>
        </p:spPr>
        <p:txBody>
          <a:bodyPr wrap="square">
            <a:spAutoFit/>
          </a:bodyPr>
          <a:lstStyle/>
          <a:p>
            <a:r>
              <a:rPr lang="en-US" sz="800" b="1" dirty="0" smtClean="0">
                <a:latin typeface="Arial" pitchFamily="34" charset="0"/>
                <a:cs typeface="Arial" pitchFamily="34" charset="0"/>
              </a:rPr>
              <a:t>Chesterbrook  Academy – Preston    3821 NW Cary Parkway     Cary, NC 27513     919-319-9400</a:t>
            </a:r>
            <a:endParaRPr lang="en-US" sz="800" dirty="0"/>
          </a:p>
        </p:txBody>
      </p:sp>
      <p:pic>
        <p:nvPicPr>
          <p:cNvPr id="13" name="Picture 12" descr="j0233510"/>
          <p:cNvPicPr>
            <a:picLocks noChangeAspect="1" noChangeArrowheads="1"/>
          </p:cNvPicPr>
          <p:nvPr/>
        </p:nvPicPr>
        <p:blipFill>
          <a:blip r:embed="rId5" cstate="print"/>
          <a:srcRect/>
          <a:stretch>
            <a:fillRect/>
          </a:stretch>
        </p:blipFill>
        <p:spPr bwMode="auto">
          <a:xfrm>
            <a:off x="8229600" y="6096000"/>
            <a:ext cx="737617" cy="609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Documents and Settings\tconnor\Local Settings\Temporary Internet Files\Content.IE5\J0WILWVE\MP900442227[1].jpg"/>
          <p:cNvPicPr>
            <a:picLocks noChangeAspect="1" noChangeArrowheads="1"/>
          </p:cNvPicPr>
          <p:nvPr/>
        </p:nvPicPr>
        <p:blipFill>
          <a:blip r:embed="rId6" cstate="print"/>
          <a:srcRect/>
          <a:stretch>
            <a:fillRect/>
          </a:stretch>
        </p:blipFill>
        <p:spPr bwMode="auto">
          <a:xfrm>
            <a:off x="228600" y="2286000"/>
            <a:ext cx="1981200" cy="2133600"/>
          </a:xfrm>
          <a:prstGeom prst="rect">
            <a:avLst/>
          </a:prstGeom>
          <a:noFill/>
        </p:spPr>
      </p:pic>
      <p:pic>
        <p:nvPicPr>
          <p:cNvPr id="57349" name="Picture 5" descr="C:\Documents and Settings\tconnor\Local Settings\Temporary Internet Files\Content.IE5\L0BDYS2O\MP900400261[1].jpg"/>
          <p:cNvPicPr>
            <a:picLocks noChangeAspect="1" noChangeArrowheads="1"/>
          </p:cNvPicPr>
          <p:nvPr/>
        </p:nvPicPr>
        <p:blipFill>
          <a:blip r:embed="rId7" cstate="print"/>
          <a:srcRect/>
          <a:stretch>
            <a:fillRect/>
          </a:stretch>
        </p:blipFill>
        <p:spPr bwMode="auto">
          <a:xfrm>
            <a:off x="228600" y="4495800"/>
            <a:ext cx="2209800" cy="2209800"/>
          </a:xfrm>
          <a:prstGeom prst="rect">
            <a:avLst/>
          </a:prstGeom>
          <a:noFill/>
        </p:spPr>
      </p:pic>
      <p:pic>
        <p:nvPicPr>
          <p:cNvPr id="57351" name="Picture 7" descr="C:\Documents and Settings\tconnor\Local Settings\Temporary Internet Files\Content.IE5\L0BDYS2O\MP900400730[1].jpg"/>
          <p:cNvPicPr>
            <a:picLocks noChangeAspect="1" noChangeArrowheads="1"/>
          </p:cNvPicPr>
          <p:nvPr/>
        </p:nvPicPr>
        <p:blipFill>
          <a:blip r:embed="rId8" cstate="print"/>
          <a:srcRect/>
          <a:stretch>
            <a:fillRect/>
          </a:stretch>
        </p:blipFill>
        <p:spPr bwMode="auto">
          <a:xfrm>
            <a:off x="228600" y="0"/>
            <a:ext cx="2057400" cy="2209800"/>
          </a:xfrm>
          <a:prstGeom prst="rect">
            <a:avLst/>
          </a:prstGeom>
          <a:noFill/>
        </p:spPr>
      </p:pic>
    </p:spTree>
    <p:extLst>
      <p:ext uri="{BB962C8B-B14F-4D97-AF65-F5344CB8AC3E}">
        <p14:creationId xmlns:p14="http://schemas.microsoft.com/office/powerpoint/2010/main" val="71167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7"/>
          <p:cNvSpPr txBox="1">
            <a:spLocks noChangeArrowheads="1"/>
          </p:cNvSpPr>
          <p:nvPr/>
        </p:nvSpPr>
        <p:spPr bwMode="auto">
          <a:xfrm>
            <a:off x="8001000" y="5281613"/>
            <a:ext cx="939800" cy="738187"/>
          </a:xfrm>
          <a:prstGeom prst="rect">
            <a:avLst/>
          </a:prstGeom>
          <a:noFill/>
          <a:ln w="9525">
            <a:noFill/>
            <a:miter lim="800000"/>
            <a:headEnd/>
            <a:tailEnd/>
          </a:ln>
        </p:spPr>
        <p:txBody>
          <a:bodyPr>
            <a:spAutoFit/>
          </a:bodyPr>
          <a:lstStyle/>
          <a:p>
            <a:pPr algn="ctr">
              <a:spcBef>
                <a:spcPct val="50000"/>
              </a:spcBef>
            </a:pPr>
            <a:r>
              <a:rPr lang="en-US" sz="1400" dirty="0"/>
              <a:t>Place your logo here</a:t>
            </a:r>
          </a:p>
        </p:txBody>
      </p:sp>
      <p:sp>
        <p:nvSpPr>
          <p:cNvPr id="13316" name="Text Box 8"/>
          <p:cNvSpPr txBox="1">
            <a:spLocks noChangeArrowheads="1"/>
          </p:cNvSpPr>
          <p:nvPr/>
        </p:nvSpPr>
        <p:spPr bwMode="auto">
          <a:xfrm>
            <a:off x="2286000" y="5932488"/>
            <a:ext cx="6858000" cy="620712"/>
          </a:xfrm>
          <a:prstGeom prst="rect">
            <a:avLst/>
          </a:prstGeom>
          <a:noFill/>
          <a:ln w="9525">
            <a:noFill/>
            <a:miter lim="800000"/>
            <a:headEnd/>
            <a:tailEnd/>
          </a:ln>
        </p:spPr>
        <p:txBody>
          <a:bodyPr lIns="0" tIns="0" rIns="0" bIns="0"/>
          <a:lstStyle/>
          <a:p>
            <a:pPr algn="ctr">
              <a:spcBef>
                <a:spcPct val="50000"/>
              </a:spcBef>
            </a:pPr>
            <a:r>
              <a:rPr lang="en-US" sz="1600" dirty="0"/>
              <a:t>School Name</a:t>
            </a:r>
            <a:br>
              <a:rPr lang="en-US" sz="1600" dirty="0"/>
            </a:br>
            <a:r>
              <a:rPr lang="en-US" sz="1400" dirty="0"/>
              <a:t>1234 Any Street, Anytown </a:t>
            </a:r>
            <a:r>
              <a:rPr lang="en-US" sz="1400" dirty="0">
                <a:cs typeface="Arial" charset="0"/>
              </a:rPr>
              <a:t>• 123-456-7890 • http://YourSchoolWebsite.com</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2438400" y="1828800"/>
            <a:ext cx="6172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1432" tIns="45716" rIns="91432" bIns="45716"/>
          <a:lstStyle>
            <a:lvl1pPr marL="457200" indent="-228600"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endParaRPr lang="en-US" sz="1200" dirty="0" smtClean="0">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Important Dates for August</a:t>
            </a:r>
          </a:p>
          <a:p>
            <a:pPr eaLnBrk="1" hangingPunct="1"/>
            <a:endParaRPr lang="en-US" sz="1400" b="1" u="sng" dirty="0" smtClean="0">
              <a:solidFill>
                <a:srgbClr val="5BCA34"/>
              </a:solidFill>
              <a:latin typeface="Arial" pitchFamily="34" charset="0"/>
              <a:cs typeface="Arial" pitchFamily="34" charset="0"/>
            </a:endParaRPr>
          </a:p>
          <a:p>
            <a:pPr>
              <a:buFont typeface="Arial" pitchFamily="34" charset="0"/>
              <a:buChar char="•"/>
            </a:pPr>
            <a:r>
              <a:rPr lang="en-US" sz="1200" dirty="0" smtClean="0"/>
              <a:t>August 1- Tuition’s Due</a:t>
            </a:r>
          </a:p>
          <a:p>
            <a:pPr>
              <a:buFont typeface="Arial" pitchFamily="34" charset="0"/>
              <a:buChar char="•"/>
            </a:pPr>
            <a:r>
              <a:rPr lang="en-US" sz="1200" dirty="0" smtClean="0"/>
              <a:t>August </a:t>
            </a:r>
            <a:r>
              <a:rPr lang="en-US" sz="1200" dirty="0" smtClean="0"/>
              <a:t>4 </a:t>
            </a:r>
            <a:r>
              <a:rPr lang="en-US" sz="1200" dirty="0" smtClean="0"/>
              <a:t>–Prospective New Family Open House!</a:t>
            </a:r>
          </a:p>
          <a:p>
            <a:pPr>
              <a:buFont typeface="Arial" pitchFamily="34" charset="0"/>
              <a:buChar char="•"/>
            </a:pPr>
            <a:r>
              <a:rPr lang="en-US" sz="1200" dirty="0" smtClean="0"/>
              <a:t>August</a:t>
            </a:r>
            <a:r>
              <a:rPr lang="en-US" sz="1200" dirty="0" smtClean="0"/>
              <a:t> 16 – Happy Anniversary Miss Jeanine! Happy Birthday Miss Jasmine!</a:t>
            </a:r>
          </a:p>
          <a:p>
            <a:pPr>
              <a:buFont typeface="Arial" pitchFamily="34" charset="0"/>
              <a:buChar char="•"/>
            </a:pPr>
            <a:r>
              <a:rPr lang="en-US" sz="1200" dirty="0" smtClean="0"/>
              <a:t>August </a:t>
            </a:r>
            <a:r>
              <a:rPr lang="en-US" sz="1200" dirty="0" smtClean="0"/>
              <a:t>20 – Happy Anniversary Miss Susan and Miss Angela! </a:t>
            </a:r>
          </a:p>
          <a:p>
            <a:pPr>
              <a:buFont typeface="Arial" pitchFamily="34" charset="0"/>
              <a:buChar char="•"/>
            </a:pPr>
            <a:r>
              <a:rPr lang="en-US" sz="1200" dirty="0" smtClean="0"/>
              <a:t>August 25 – Happy Birthday Miss Charnise!</a:t>
            </a:r>
          </a:p>
          <a:p>
            <a:pPr>
              <a:buFont typeface="Arial" pitchFamily="34" charset="0"/>
              <a:buChar char="•"/>
            </a:pPr>
            <a:r>
              <a:rPr lang="en-US" sz="1200" dirty="0" smtClean="0"/>
              <a:t>August </a:t>
            </a:r>
            <a:r>
              <a:rPr lang="en-US" sz="1200" dirty="0" smtClean="0"/>
              <a:t>23</a:t>
            </a:r>
            <a:r>
              <a:rPr lang="en-US" sz="1200" dirty="0" smtClean="0"/>
              <a:t> – End of the Summer Celebration - Family Picnic Luncheon</a:t>
            </a:r>
          </a:p>
          <a:p>
            <a:pPr eaLnBrk="1" hangingPunct="1"/>
            <a:endParaRPr lang="en-US" sz="1400" b="1" u="sng" dirty="0">
              <a:solidFill>
                <a:srgbClr val="5BCA34"/>
              </a:solidFill>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End of Summer Celebration Family Picnic!</a:t>
            </a:r>
          </a:p>
          <a:p>
            <a:pPr eaLnBrk="1" hangingPunct="1"/>
            <a:endParaRPr lang="en-US" sz="1400" b="1" u="sng" dirty="0" smtClean="0">
              <a:solidFill>
                <a:srgbClr val="7030A0"/>
              </a:solidFill>
              <a:latin typeface="Arial" pitchFamily="34" charset="0"/>
              <a:cs typeface="Arial" pitchFamily="34" charset="0"/>
            </a:endParaRPr>
          </a:p>
          <a:p>
            <a:pPr eaLnBrk="1" hangingPunct="1"/>
            <a:r>
              <a:rPr lang="en-US" sz="1200" dirty="0" smtClean="0">
                <a:latin typeface="Arial" pitchFamily="34" charset="0"/>
                <a:cs typeface="Arial" pitchFamily="34" charset="0"/>
              </a:rPr>
              <a:t>          </a:t>
            </a:r>
            <a:r>
              <a:rPr lang="en-US" sz="1200" dirty="0" smtClean="0"/>
              <a:t>It's hard to believe that we are planning our end of the Summer Celebration!  It seems as though summer has just begun!  Our students really enjoyed our In House field trips and all of the fantastic activities the teachers planned!  To celebrate we will be having an end of summer picnic on Thursday, August </a:t>
            </a:r>
            <a:r>
              <a:rPr lang="en-US" sz="1200" dirty="0" smtClean="0"/>
              <a:t>23</a:t>
            </a:r>
            <a:r>
              <a:rPr lang="en-US" sz="1200" dirty="0" smtClean="0"/>
              <a:t> beginning at 11:30 am.  We will have a picnic style lunch for you to enjoy! We will provide all of the main foods and are asking for desserts / drinks from our parents.  Please sign up for desserts / drinks at the front desk and attendance to the event in the classroom.  It is very important that we know how many people will attend! Come and join us!</a:t>
            </a:r>
            <a:endParaRPr lang="en-US" sz="1200" dirty="0" smtClean="0">
              <a:latin typeface="Arial" pitchFamily="34" charset="0"/>
              <a:cs typeface="Arial" pitchFamily="34" charset="0"/>
            </a:endParaRPr>
          </a:p>
          <a:p>
            <a:pPr eaLnBrk="1" hangingPunct="1"/>
            <a:endParaRPr lang="en-US" sz="1200" dirty="0" smtClean="0">
              <a:latin typeface="Arial" pitchFamily="34" charset="0"/>
              <a:cs typeface="Arial" pitchFamily="34" charset="0"/>
            </a:endParaRPr>
          </a:p>
          <a:p>
            <a:pPr eaLnBrk="1" hangingPunct="1"/>
            <a:endParaRPr lang="en-US" sz="1200" b="1" u="sng" dirty="0" smtClean="0">
              <a:solidFill>
                <a:srgbClr val="7030A0"/>
              </a:solidFill>
              <a:latin typeface="Arial" pitchFamily="34" charset="0"/>
              <a:cs typeface="Arial" pitchFamily="34" charset="0"/>
            </a:endParaRPr>
          </a:p>
          <a:p>
            <a:pPr eaLnBrk="1" hangingPunct="1"/>
            <a:r>
              <a:rPr lang="en-US" sz="1000" dirty="0" smtClean="0">
                <a:latin typeface="Arial" pitchFamily="34" charset="0"/>
                <a:cs typeface="Arial" pitchFamily="34" charset="0"/>
              </a:rPr>
              <a:t>   </a:t>
            </a:r>
          </a:p>
          <a:p>
            <a:pPr eaLnBrk="1" hangingPunct="1"/>
            <a:endParaRPr lang="en-US" sz="1200" dirty="0" smtClean="0">
              <a:latin typeface="Arial" pitchFamily="34" charset="0"/>
              <a:cs typeface="Arial" pitchFamily="34" charset="0"/>
            </a:endParaRPr>
          </a:p>
          <a:p>
            <a:pPr eaLnBrk="1" hangingPunct="1"/>
            <a:endParaRPr lang="en-US" sz="1200" dirty="0" smtClean="0">
              <a:latin typeface="Arial" pitchFamily="34" charset="0"/>
              <a:cs typeface="Arial" pitchFamily="34" charset="0"/>
            </a:endParaRPr>
          </a:p>
          <a:p>
            <a:pPr eaLnBrk="1" hangingPunct="1"/>
            <a:endParaRPr lang="en-US" sz="1400" b="1" u="sng" dirty="0" smtClean="0">
              <a:latin typeface="Arial" pitchFamily="34" charset="0"/>
              <a:cs typeface="Arial" pitchFamily="34" charset="0"/>
            </a:endParaRPr>
          </a:p>
        </p:txBody>
      </p:sp>
      <p:sp>
        <p:nvSpPr>
          <p:cNvPr id="8" name="Text Box 4"/>
          <p:cNvSpPr txBox="1">
            <a:spLocks noChangeArrowheads="1"/>
          </p:cNvSpPr>
          <p:nvPr/>
        </p:nvSpPr>
        <p:spPr bwMode="auto">
          <a:xfrm>
            <a:off x="3810000" y="0"/>
            <a:ext cx="5156805" cy="36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6661" tIns="48331" rIns="96661" bIns="48331"/>
          <a:lstStyle>
            <a:lvl1pPr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2000" b="1" dirty="0" smtClean="0">
                <a:latin typeface="Arial" pitchFamily="34" charset="0"/>
                <a:cs typeface="Arial" pitchFamily="34" charset="0"/>
              </a:rPr>
              <a:t>Summer Newsletter - August</a:t>
            </a:r>
            <a:endParaRPr lang="en-US" sz="2000" b="1" dirty="0">
              <a:latin typeface="Arial" pitchFamily="34" charset="0"/>
              <a:cs typeface="Arial" pitchFamily="34" charset="0"/>
            </a:endParaRPr>
          </a:p>
        </p:txBody>
      </p:sp>
      <p:pic>
        <p:nvPicPr>
          <p:cNvPr id="11" name="Picture 18" descr="CHE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609600"/>
            <a:ext cx="1600200" cy="1066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2" name="Rectangle 11"/>
          <p:cNvSpPr/>
          <p:nvPr/>
        </p:nvSpPr>
        <p:spPr>
          <a:xfrm>
            <a:off x="2209800" y="1524000"/>
            <a:ext cx="4953000" cy="215444"/>
          </a:xfrm>
          <a:prstGeom prst="rect">
            <a:avLst/>
          </a:prstGeom>
        </p:spPr>
        <p:txBody>
          <a:bodyPr wrap="square">
            <a:spAutoFit/>
          </a:bodyPr>
          <a:lstStyle/>
          <a:p>
            <a:r>
              <a:rPr lang="en-US" sz="800" b="1" dirty="0" smtClean="0">
                <a:latin typeface="Arial" pitchFamily="34" charset="0"/>
                <a:cs typeface="Arial" pitchFamily="34" charset="0"/>
              </a:rPr>
              <a:t>Chesterbrook  Academy – Preston    3821 NW Cary Parkway     Cary, NC 27513     919-319-9400</a:t>
            </a:r>
            <a:endParaRPr lang="en-US" sz="800" dirty="0"/>
          </a:p>
        </p:txBody>
      </p:sp>
      <p:pic>
        <p:nvPicPr>
          <p:cNvPr id="9" name="Picture 8" descr="j0233510"/>
          <p:cNvPicPr>
            <a:picLocks noChangeAspect="1" noChangeArrowheads="1"/>
          </p:cNvPicPr>
          <p:nvPr/>
        </p:nvPicPr>
        <p:blipFill>
          <a:blip r:embed="rId5" cstate="print"/>
          <a:srcRect/>
          <a:stretch>
            <a:fillRect/>
          </a:stretch>
        </p:blipFill>
        <p:spPr bwMode="auto">
          <a:xfrm>
            <a:off x="8229600" y="6096000"/>
            <a:ext cx="737617" cy="609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3" name="Picture 3" descr="C:\Documents and Settings\tconnor\Local Settings\Temporary Internet Files\Content.IE5\J0WILWVE\MP900442227[1].jpg"/>
          <p:cNvPicPr>
            <a:picLocks noChangeAspect="1" noChangeArrowheads="1"/>
          </p:cNvPicPr>
          <p:nvPr/>
        </p:nvPicPr>
        <p:blipFill>
          <a:blip r:embed="rId6" cstate="print"/>
          <a:srcRect/>
          <a:stretch>
            <a:fillRect/>
          </a:stretch>
        </p:blipFill>
        <p:spPr bwMode="auto">
          <a:xfrm>
            <a:off x="228600" y="2286000"/>
            <a:ext cx="1981200" cy="2133600"/>
          </a:xfrm>
          <a:prstGeom prst="rect">
            <a:avLst/>
          </a:prstGeom>
          <a:noFill/>
        </p:spPr>
      </p:pic>
      <p:pic>
        <p:nvPicPr>
          <p:cNvPr id="13" name="Picture 5" descr="C:\Documents and Settings\tconnor\Local Settings\Temporary Internet Files\Content.IE5\L0BDYS2O\MP900400261[1].jpg"/>
          <p:cNvPicPr>
            <a:picLocks noChangeAspect="1" noChangeArrowheads="1"/>
          </p:cNvPicPr>
          <p:nvPr/>
        </p:nvPicPr>
        <p:blipFill>
          <a:blip r:embed="rId7" cstate="print"/>
          <a:srcRect/>
          <a:stretch>
            <a:fillRect/>
          </a:stretch>
        </p:blipFill>
        <p:spPr bwMode="auto">
          <a:xfrm>
            <a:off x="228600" y="4495800"/>
            <a:ext cx="2209800" cy="2209800"/>
          </a:xfrm>
          <a:prstGeom prst="rect">
            <a:avLst/>
          </a:prstGeom>
          <a:noFill/>
        </p:spPr>
      </p:pic>
      <p:pic>
        <p:nvPicPr>
          <p:cNvPr id="14" name="Picture 7" descr="C:\Documents and Settings\tconnor\Local Settings\Temporary Internet Files\Content.IE5\L0BDYS2O\MP900400730[1].jpg"/>
          <p:cNvPicPr>
            <a:picLocks noChangeAspect="1" noChangeArrowheads="1"/>
          </p:cNvPicPr>
          <p:nvPr/>
        </p:nvPicPr>
        <p:blipFill>
          <a:blip r:embed="rId8" cstate="print"/>
          <a:srcRect/>
          <a:stretch>
            <a:fillRect/>
          </a:stretch>
        </p:blipFill>
        <p:spPr bwMode="auto">
          <a:xfrm>
            <a:off x="228600" y="0"/>
            <a:ext cx="2057400" cy="2209800"/>
          </a:xfrm>
          <a:prstGeom prst="rect">
            <a:avLst/>
          </a:prstGeom>
          <a:noFill/>
        </p:spPr>
      </p:pic>
    </p:spTree>
    <p:extLst>
      <p:ext uri="{BB962C8B-B14F-4D97-AF65-F5344CB8AC3E}">
        <p14:creationId xmlns:p14="http://schemas.microsoft.com/office/powerpoint/2010/main" val="711678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708</TotalTime>
  <Words>83</Words>
  <Application>Microsoft Office PowerPoint</Application>
  <PresentationFormat>On-screen Show (4:3)</PresentationFormat>
  <Paragraphs>43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Nobel Learning Communities,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J. Horton</dc:creator>
  <cp:lastModifiedBy>Tawni Connor</cp:lastModifiedBy>
  <cp:revision>76</cp:revision>
  <cp:lastPrinted>2018-07-27T15:37:27Z</cp:lastPrinted>
  <dcterms:created xsi:type="dcterms:W3CDTF">2012-11-19T17:38:33Z</dcterms:created>
  <dcterms:modified xsi:type="dcterms:W3CDTF">2018-07-27T15:59:05Z</dcterms:modified>
</cp:coreProperties>
</file>