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7" r:id="rId2"/>
    <p:sldId id="258"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5/26/2022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5/26/2022</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5/26/2022</a:t>
            </a:fld>
            <a:endParaRP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4CF99945-0A15-4715-AB6C-F5E56CF20F70}" type="datetimeFigureOut">
              <a:rPr lang="en-US"/>
              <a:t>5/26/2022</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5/26/2022</a:t>
            </a:fld>
            <a:endParaRP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5/26/2022</a:t>
            </a:fld>
            <a:endParaRP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5/26/2022</a:t>
            </a:fld>
            <a:endParaRPr 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560" y="2827948"/>
            <a:ext cx="9184640" cy="2015027"/>
          </a:xfrm>
        </p:spPr>
        <p:txBody>
          <a:bodyPr>
            <a:normAutofit fontScale="90000"/>
          </a:bodyPr>
          <a:lstStyle/>
          <a:p>
            <a:pPr algn="ctr"/>
            <a:r>
              <a:rPr lang="en-US" sz="6000" dirty="0">
                <a:solidFill>
                  <a:schemeClr val="accent1">
                    <a:lumMod val="50000"/>
                  </a:schemeClr>
                </a:solidFill>
                <a:effectLst/>
                <a:latin typeface="DaunPenh" panose="01010101010101010101" pitchFamily="2" charset="0"/>
                <a:ea typeface="Calibri" panose="020F0502020204030204" pitchFamily="34" charset="0"/>
                <a:cs typeface="DaunPenh" panose="01010101010101010101" pitchFamily="2" charset="0"/>
              </a:rPr>
              <a:t>  </a:t>
            </a:r>
            <a:br>
              <a:rPr lang="en-US" sz="6000" dirty="0">
                <a:solidFill>
                  <a:schemeClr val="accent1">
                    <a:lumMod val="50000"/>
                  </a:schemeClr>
                </a:solidFill>
                <a:effectLst/>
                <a:latin typeface="DaunPenh" panose="01010101010101010101" pitchFamily="2" charset="0"/>
                <a:ea typeface="Calibri" panose="020F0502020204030204" pitchFamily="34" charset="0"/>
                <a:cs typeface="DaunPenh" panose="01010101010101010101" pitchFamily="2" charset="0"/>
              </a:rPr>
            </a:br>
            <a:br>
              <a:rPr lang="en-US" sz="6000" dirty="0">
                <a:solidFill>
                  <a:schemeClr val="accent1">
                    <a:lumMod val="50000"/>
                  </a:schemeClr>
                </a:solidFill>
                <a:effectLst/>
                <a:latin typeface="DaunPenh" panose="01010101010101010101" pitchFamily="2" charset="0"/>
                <a:ea typeface="Calibri" panose="020F0502020204030204" pitchFamily="34" charset="0"/>
                <a:cs typeface="DaunPenh" panose="01010101010101010101" pitchFamily="2" charset="0"/>
              </a:rPr>
            </a:br>
            <a:br>
              <a:rPr lang="en-US" sz="6000" dirty="0">
                <a:solidFill>
                  <a:schemeClr val="accent1">
                    <a:lumMod val="50000"/>
                  </a:schemeClr>
                </a:solidFill>
                <a:effectLst/>
                <a:latin typeface="DaunPenh" panose="01010101010101010101" pitchFamily="2" charset="0"/>
                <a:ea typeface="Calibri" panose="020F0502020204030204" pitchFamily="34" charset="0"/>
                <a:cs typeface="DaunPenh" panose="01010101010101010101" pitchFamily="2" charset="0"/>
              </a:rPr>
            </a:br>
            <a:br>
              <a:rPr lang="en-US" sz="6000" dirty="0">
                <a:solidFill>
                  <a:schemeClr val="accent1">
                    <a:lumMod val="50000"/>
                  </a:schemeClr>
                </a:solidFill>
                <a:effectLst/>
                <a:latin typeface="DaunPenh" panose="01010101010101010101" pitchFamily="2" charset="0"/>
                <a:ea typeface="Calibri" panose="020F0502020204030204" pitchFamily="34" charset="0"/>
                <a:cs typeface="DaunPenh" panose="01010101010101010101" pitchFamily="2" charset="0"/>
              </a:rPr>
            </a:br>
            <a:r>
              <a:rPr lang="en-US" sz="6000" dirty="0">
                <a:solidFill>
                  <a:schemeClr val="accent1">
                    <a:lumMod val="50000"/>
                  </a:schemeClr>
                </a:solidFill>
                <a:effectLst/>
                <a:latin typeface="DaunPenh" panose="01010101010101010101" pitchFamily="2" charset="0"/>
                <a:ea typeface="Calibri" panose="020F0502020204030204" pitchFamily="34" charset="0"/>
                <a:cs typeface="DaunPenh" panose="01010101010101010101" pitchFamily="2" charset="0"/>
              </a:rPr>
              <a:t>  </a:t>
            </a:r>
            <a:r>
              <a:rPr lang="en-US" sz="6000" dirty="0">
                <a:solidFill>
                  <a:schemeClr val="accent1">
                    <a:lumMod val="50000"/>
                  </a:schemeClr>
                </a:solidFill>
                <a:latin typeface="Amasis MT Pro Black" panose="02040A04050005020304" pitchFamily="18" charset="0"/>
                <a:ea typeface="Calibri" panose="020F0502020204030204" pitchFamily="34" charset="0"/>
                <a:cs typeface="DaunPenh" panose="01010101010101010101" pitchFamily="2" charset="0"/>
              </a:rPr>
              <a:t>Gaithersburg</a:t>
            </a:r>
            <a:br>
              <a:rPr lang="en-US" sz="6000" dirty="0">
                <a:solidFill>
                  <a:schemeClr val="accent1">
                    <a:lumMod val="50000"/>
                  </a:schemeClr>
                </a:solidFill>
                <a:latin typeface="DaunPenh" panose="01010101010101010101" pitchFamily="2" charset="0"/>
                <a:ea typeface="Calibri" panose="020F0502020204030204" pitchFamily="34" charset="0"/>
                <a:cs typeface="DaunPenh" panose="01010101010101010101" pitchFamily="2" charset="0"/>
              </a:rPr>
            </a:br>
            <a:r>
              <a:rPr lang="en-US" sz="6000" dirty="0">
                <a:solidFill>
                  <a:schemeClr val="accent1">
                    <a:lumMod val="50000"/>
                  </a:schemeClr>
                </a:solidFill>
                <a:latin typeface="DaunPenh" panose="01010101010101010101" pitchFamily="2" charset="0"/>
                <a:ea typeface="Calibri" panose="020F0502020204030204" pitchFamily="34" charset="0"/>
                <a:cs typeface="DaunPenh" panose="01010101010101010101" pitchFamily="2" charset="0"/>
              </a:rPr>
              <a:t> </a:t>
            </a:r>
            <a:br>
              <a:rPr lang="en-US" sz="1800" dirty="0">
                <a:effectLst/>
                <a:latin typeface="Calibri" panose="020F0502020204030204" pitchFamily="34" charset="0"/>
                <a:ea typeface="Calibri" panose="020F0502020204030204" pitchFamily="34" charset="0"/>
              </a:rPr>
            </a:br>
            <a:endParaRPr lang="en-US" dirty="0"/>
          </a:p>
        </p:txBody>
      </p:sp>
      <p:sp>
        <p:nvSpPr>
          <p:cNvPr id="3" name="Subtitle 2"/>
          <p:cNvSpPr>
            <a:spLocks noGrp="1"/>
          </p:cNvSpPr>
          <p:nvPr>
            <p:ph type="subTitle" idx="1"/>
          </p:nvPr>
        </p:nvSpPr>
        <p:spPr>
          <a:xfrm>
            <a:off x="3110948" y="3429000"/>
            <a:ext cx="7063974" cy="983974"/>
          </a:xfrm>
        </p:spPr>
        <p:txBody>
          <a:bodyPr>
            <a:normAutofit/>
          </a:bodyPr>
          <a:lstStyle/>
          <a:p>
            <a:pPr algn="ctr"/>
            <a:r>
              <a:rPr lang="en-US" sz="4000" b="1" dirty="0">
                <a:solidFill>
                  <a:srgbClr val="70AD47"/>
                </a:solidFill>
                <a:effectLst/>
                <a:latin typeface="Curlz MT" panose="04040404050702020202" pitchFamily="82" charset="0"/>
                <a:ea typeface="Calibri" panose="020F0502020204030204" pitchFamily="34" charset="0"/>
              </a:rPr>
              <a:t>June 2022 Newsletter</a:t>
            </a:r>
            <a:endParaRPr lang="en-US" sz="4000" dirty="0">
              <a:effectLst/>
              <a:latin typeface="Curlz MT" panose="04040404050702020202" pitchFamily="82" charset="0"/>
              <a:ea typeface="Calibri" panose="020F0502020204030204" pitchFamily="34" charset="0"/>
            </a:endParaRPr>
          </a:p>
          <a:p>
            <a:endParaRPr lang="en-US" dirty="0"/>
          </a:p>
        </p:txBody>
      </p:sp>
      <p:pic>
        <p:nvPicPr>
          <p:cNvPr id="4098" name="Picture 2" descr="March 2019 Newsletter – Chesterbrook Academy">
            <a:extLst>
              <a:ext uri="{FF2B5EF4-FFF2-40B4-BE49-F238E27FC236}">
                <a16:creationId xmlns:a16="http://schemas.microsoft.com/office/drawing/2014/main" id="{7F03C162-1E14-4ABA-A5D3-CD79EC34B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09" y="606376"/>
            <a:ext cx="10587942" cy="20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000" b="1" dirty="0">
                <a:solidFill>
                  <a:schemeClr val="accent6">
                    <a:lumMod val="75000"/>
                  </a:schemeClr>
                </a:solidFill>
                <a:effectLst/>
                <a:latin typeface="David" panose="020B0604020202020204" pitchFamily="34" charset="-79"/>
                <a:ea typeface="Calibri" panose="020F0502020204030204" pitchFamily="34" charset="0"/>
                <a:cs typeface="David" panose="020B0604020202020204" pitchFamily="34" charset="-79"/>
              </a:rPr>
              <a:t>A Note From Our Principal</a:t>
            </a:r>
            <a:r>
              <a:rPr lang="en-US" sz="4000" dirty="0">
                <a:solidFill>
                  <a:schemeClr val="accent6">
                    <a:lumMod val="75000"/>
                  </a:schemeClr>
                </a:solidFill>
                <a:effectLst/>
                <a:latin typeface="David" panose="020B0604020202020204" pitchFamily="34" charset="-79"/>
                <a:ea typeface="Calibri" panose="020F0502020204030204" pitchFamily="34" charset="0"/>
                <a:cs typeface="David" panose="020B0604020202020204" pitchFamily="34" charset="-79"/>
              </a:rPr>
              <a:t> </a:t>
            </a:r>
            <a:endParaRPr sz="4000" dirty="0">
              <a:solidFill>
                <a:schemeClr val="accent6">
                  <a:lumMod val="75000"/>
                </a:schemeClr>
              </a:solidFill>
              <a:latin typeface="David" panose="020B0604020202020204" pitchFamily="34" charset="-79"/>
              <a:cs typeface="David" panose="020B0604020202020204" pitchFamily="34" charset="-79"/>
            </a:endParaRPr>
          </a:p>
        </p:txBody>
      </p:sp>
      <p:sp>
        <p:nvSpPr>
          <p:cNvPr id="14" name="Content Placeholder 13"/>
          <p:cNvSpPr>
            <a:spLocks noGrp="1"/>
          </p:cNvSpPr>
          <p:nvPr>
            <p:ph idx="1"/>
          </p:nvPr>
        </p:nvSpPr>
        <p:spPr>
          <a:xfrm>
            <a:off x="836614" y="1524000"/>
            <a:ext cx="10058400" cy="4943475"/>
          </a:xfrm>
        </p:spPr>
        <p:txBody>
          <a:bodyPr/>
          <a:lstStyle/>
          <a:p>
            <a:pPr marL="0" indent="0">
              <a:buNone/>
            </a:pPr>
            <a:r>
              <a:rPr lang="en-US" sz="1800" dirty="0">
                <a:effectLst/>
                <a:latin typeface="Calibri" panose="020F0502020204030204" pitchFamily="34" charset="0"/>
                <a:ea typeface="Calibri" panose="020F0502020204030204" pitchFamily="34" charset="0"/>
              </a:rPr>
              <a:t>Our teachers and camp counselors have been busy planning to make this summer fun and memorable for our students. Keep an eye out for communications about upcoming events and activities. As always, we are here with any questions or concerns you may have. Please don't hesitate to reach out to us.</a:t>
            </a:r>
          </a:p>
          <a:p>
            <a:pPr marL="0" indent="0">
              <a:buNone/>
            </a:pPr>
            <a:r>
              <a:rPr lang="en-US" sz="1800" dirty="0">
                <a:effectLst/>
                <a:latin typeface="Calibri" panose="020F0502020204030204" pitchFamily="34" charset="0"/>
                <a:ea typeface="Calibri" panose="020F0502020204030204" pitchFamily="34" charset="0"/>
              </a:rPr>
              <a:t>Sincerely,</a:t>
            </a:r>
          </a:p>
          <a:p>
            <a:pPr marL="0" indent="0">
              <a:buNone/>
            </a:pPr>
            <a:r>
              <a:rPr lang="en-US" sz="1800" dirty="0">
                <a:solidFill>
                  <a:schemeClr val="accent1">
                    <a:lumMod val="50000"/>
                  </a:schemeClr>
                </a:solidFill>
                <a:latin typeface="Calibri" panose="020F0502020204030204" pitchFamily="34" charset="0"/>
                <a:ea typeface="Calibri" panose="020F0502020204030204" pitchFamily="34" charset="0"/>
              </a:rPr>
              <a:t>Narema Deonarine </a:t>
            </a:r>
          </a:p>
          <a:p>
            <a:pPr marL="0" indent="0" algn="ctr">
              <a:buNone/>
            </a:pPr>
            <a:r>
              <a:rPr lang="en-US" sz="4000" b="1" dirty="0">
                <a:solidFill>
                  <a:schemeClr val="accent6">
                    <a:lumMod val="75000"/>
                  </a:schemeClr>
                </a:solidFill>
                <a:effectLst/>
                <a:latin typeface="Calibri" panose="020F0502020204030204" pitchFamily="34" charset="0"/>
                <a:ea typeface="Calibri" panose="020F0502020204030204" pitchFamily="34" charset="0"/>
              </a:rPr>
              <a:t>Splash Days </a:t>
            </a:r>
            <a:endParaRPr lang="en-US" sz="4000" dirty="0">
              <a:solidFill>
                <a:schemeClr val="accent6">
                  <a:lumMod val="75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We have several water play days planned for our students this summer and can't wait for your child to participate! Children should come to school in their swimsuit (with swim diaper when applicable) and with a towel and a change of dry clothes. Please remember to apply sunscreen to your child before you drop them off. </a:t>
            </a:r>
            <a:r>
              <a:rPr lang="en-US" sz="1800" dirty="0">
                <a:latin typeface="Calibri" panose="020F0502020204030204" pitchFamily="34" charset="0"/>
                <a:ea typeface="Calibri" panose="020F0502020204030204" pitchFamily="34" charset="0"/>
              </a:rPr>
              <a:t>You will receive an calendar with scheduled Splash Days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sz="1800" dirty="0">
              <a:solidFill>
                <a:schemeClr val="accent1">
                  <a:lumMod val="50000"/>
                </a:schemeClr>
              </a:solidFill>
              <a:effectLst/>
              <a:latin typeface="Calibri" panose="020F0502020204030204" pitchFamily="34" charset="0"/>
              <a:ea typeface="Calibri" panose="020F0502020204030204" pitchFamily="34" charset="0"/>
            </a:endParaRPr>
          </a:p>
          <a:p>
            <a:endParaRPr dirty="0"/>
          </a:p>
        </p:txBody>
      </p:sp>
      <p:pic>
        <p:nvPicPr>
          <p:cNvPr id="1026" name="Picture 2" descr="Free Water Play Cliparts, Download Free Water Play Cliparts png images,  Free ClipArts on Clipart Library">
            <a:extLst>
              <a:ext uri="{FF2B5EF4-FFF2-40B4-BE49-F238E27FC236}">
                <a16:creationId xmlns:a16="http://schemas.microsoft.com/office/drawing/2014/main" id="{2201EFC9-2BD2-46A8-A1CE-C1C393CB7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4408" y="2388394"/>
            <a:ext cx="2081211" cy="208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3375" y="3083905"/>
            <a:ext cx="11515725" cy="3115407"/>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rPr>
              <a:t>We know that summer is a busy time for our families. We want to communicate school happenings as clearly as possible to ensure that no one is left out. Daily reports are sent via email each day, but our Links 2 Home app keeps all school communications in one place and is always accessible. The app also allows you to communicate absences to your child's teacher, leave drop-off notes, and read school notes in detail. We encourage you to visit the Apple App Store or Google Play Store to download the app today. You will need to login with the email address you use for Alma. Please let us know if you have any issues.</a:t>
            </a:r>
          </a:p>
          <a:p>
            <a:pPr marL="0" marR="0" indent="0" algn="ctr">
              <a:spcBef>
                <a:spcPts val="0"/>
              </a:spcBef>
              <a:spcAft>
                <a:spcPts val="0"/>
              </a:spcAft>
              <a:buNone/>
            </a:pPr>
            <a:r>
              <a:rPr lang="en-US" sz="3200" b="1" dirty="0">
                <a:solidFill>
                  <a:schemeClr val="accent6">
                    <a:lumMod val="75000"/>
                  </a:schemeClr>
                </a:solidFill>
                <a:effectLst/>
                <a:latin typeface="Calibri" panose="020F0502020204030204" pitchFamily="34" charset="0"/>
                <a:ea typeface="Calibri" panose="020F0502020204030204" pitchFamily="34" charset="0"/>
              </a:rPr>
              <a:t>Cubby Refresh</a:t>
            </a:r>
            <a:r>
              <a:rPr lang="en-US" sz="3200" dirty="0">
                <a:solidFill>
                  <a:schemeClr val="accent6">
                    <a:lumMod val="75000"/>
                  </a:schemeClr>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Please make sure to refresh the spare clothing in your child’s cubby. Take home anything that no longer fits and leave a spare set of well-fitting, weather-appropriate clothes.</a:t>
            </a:r>
          </a:p>
          <a:p>
            <a:pPr marL="0" indent="0" algn="ctr">
              <a:buNone/>
            </a:pPr>
            <a:endParaRPr lang="en-US" sz="1800" dirty="0">
              <a:latin typeface="Calibri" panose="020F0502020204030204" pitchFamily="34" charset="0"/>
              <a:ea typeface="Calibri" panose="020F0502020204030204" pitchFamily="34" charset="0"/>
            </a:endParaRPr>
          </a:p>
          <a:p>
            <a:pPr marL="0" indent="0" algn="ctr">
              <a:buNone/>
            </a:pPr>
            <a:endParaRPr lang="en-US" sz="1800" dirty="0">
              <a:effectLst/>
              <a:latin typeface="Calibri" panose="020F0502020204030204" pitchFamily="34" charset="0"/>
              <a:ea typeface="Calibri" panose="020F0502020204030204" pitchFamily="34" charset="0"/>
            </a:endParaRPr>
          </a:p>
          <a:p>
            <a:pPr marL="0" indent="0" algn="ctr">
              <a:buNone/>
            </a:pPr>
            <a:endParaRPr lang="en-US" sz="1800" dirty="0">
              <a:latin typeface="Calibri" panose="020F0502020204030204" pitchFamily="34" charset="0"/>
              <a:ea typeface="Calibri" panose="020F0502020204030204" pitchFamily="34" charset="0"/>
            </a:endParaRPr>
          </a:p>
          <a:p>
            <a:pPr marL="0" indent="0" algn="ctr">
              <a:buNone/>
            </a:pPr>
            <a:endParaRPr lang="en-US" sz="1800" dirty="0">
              <a:effectLst/>
              <a:latin typeface="Calibri" panose="020F0502020204030204" pitchFamily="34" charset="0"/>
              <a:ea typeface="Calibri" panose="020F0502020204030204" pitchFamily="34" charset="0"/>
            </a:endParaRPr>
          </a:p>
          <a:p>
            <a:endParaRPr lang="en-US" dirty="0"/>
          </a:p>
        </p:txBody>
      </p:sp>
      <p:sp>
        <p:nvSpPr>
          <p:cNvPr id="8" name="Title 7">
            <a:extLst>
              <a:ext uri="{FF2B5EF4-FFF2-40B4-BE49-F238E27FC236}">
                <a16:creationId xmlns:a16="http://schemas.microsoft.com/office/drawing/2014/main" id="{F08D6BC0-D8C3-4D29-8323-E17664CC63E4}"/>
              </a:ext>
            </a:extLst>
          </p:cNvPr>
          <p:cNvSpPr>
            <a:spLocks noGrp="1"/>
          </p:cNvSpPr>
          <p:nvPr>
            <p:ph type="title"/>
          </p:nvPr>
        </p:nvSpPr>
        <p:spPr/>
        <p:txBody>
          <a:bodyPr>
            <a:normAutofit/>
          </a:bodyPr>
          <a:lstStyle/>
          <a:p>
            <a:pPr algn="ctr"/>
            <a:r>
              <a:rPr lang="en-US" sz="4400" b="1" dirty="0">
                <a:solidFill>
                  <a:schemeClr val="accent6">
                    <a:lumMod val="75000"/>
                  </a:schemeClr>
                </a:solidFill>
                <a:effectLst/>
                <a:latin typeface="Calibri" panose="020F0502020204030204" pitchFamily="34" charset="0"/>
                <a:ea typeface="Calibri" panose="020F0502020204030204" pitchFamily="34" charset="0"/>
              </a:rPr>
              <a:t>Links 2 Home App </a:t>
            </a:r>
            <a:endParaRPr lang="en-US" sz="4400" dirty="0">
              <a:solidFill>
                <a:schemeClr val="accent6">
                  <a:lumMod val="75000"/>
                </a:schemeClr>
              </a:solidFill>
            </a:endParaRPr>
          </a:p>
        </p:txBody>
      </p:sp>
      <p:pic>
        <p:nvPicPr>
          <p:cNvPr id="2052" name="Picture 4" descr="4 Ways to Instill Thankfulness in Young Children – Merryhill School">
            <a:extLst>
              <a:ext uri="{FF2B5EF4-FFF2-40B4-BE49-F238E27FC236}">
                <a16:creationId xmlns:a16="http://schemas.microsoft.com/office/drawing/2014/main" id="{CC5F5A94-5F87-477B-AD6F-DB0CD89C0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1318020"/>
            <a:ext cx="4941888" cy="178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34822"/>
            <a:ext cx="9311240" cy="878361"/>
          </a:xfrm>
        </p:spPr>
        <p:txBody>
          <a:bodyPr>
            <a:normAutofit fontScale="90000"/>
          </a:bodyPr>
          <a:lstStyle/>
          <a:p>
            <a:pPr algn="ctr"/>
            <a:r>
              <a:rPr lang="en-US" sz="4000" b="1" dirty="0">
                <a:solidFill>
                  <a:schemeClr val="accent6">
                    <a:lumMod val="75000"/>
                  </a:schemeClr>
                </a:solidFill>
                <a:effectLst/>
                <a:latin typeface="DaunPenh" panose="01010101010101010101" pitchFamily="2" charset="0"/>
                <a:ea typeface="Calibri" panose="020F0502020204030204" pitchFamily="34" charset="0"/>
                <a:cs typeface="DaunPenh" panose="01010101010101010101" pitchFamily="2" charset="0"/>
              </a:rPr>
              <a:t>At-Home Math Activities for Infants through Pre-K</a:t>
            </a:r>
            <a:br>
              <a:rPr lang="en-US" sz="4000" dirty="0">
                <a:solidFill>
                  <a:schemeClr val="accent6">
                    <a:lumMod val="75000"/>
                  </a:schemeClr>
                </a:solidFill>
                <a:effectLst/>
                <a:latin typeface="DaunPenh" panose="01010101010101010101" pitchFamily="2" charset="0"/>
                <a:ea typeface="Calibri" panose="020F0502020204030204" pitchFamily="34" charset="0"/>
                <a:cs typeface="DaunPenh" panose="01010101010101010101" pitchFamily="2" charset="0"/>
              </a:rPr>
            </a:br>
            <a:endParaRPr lang="en-US" sz="4000" dirty="0">
              <a:solidFill>
                <a:schemeClr val="accent6">
                  <a:lumMod val="75000"/>
                </a:schemeClr>
              </a:solidFill>
              <a:latin typeface="DaunPenh" panose="01010101010101010101" pitchFamily="2" charset="0"/>
              <a:cs typeface="DaunPenh" panose="01010101010101010101" pitchFamily="2" charset="0"/>
            </a:endParaRPr>
          </a:p>
        </p:txBody>
      </p:sp>
      <p:sp>
        <p:nvSpPr>
          <p:cNvPr id="18" name="Rectangle 11">
            <a:extLst>
              <a:ext uri="{FF2B5EF4-FFF2-40B4-BE49-F238E27FC236}">
                <a16:creationId xmlns:a16="http://schemas.microsoft.com/office/drawing/2014/main" id="{DB702BA8-5ACA-4B9E-A411-CA9EFA7D1EDD}"/>
              </a:ext>
            </a:extLst>
          </p:cNvPr>
          <p:cNvSpPr>
            <a:spLocks noChangeArrowheads="1"/>
          </p:cNvSpPr>
          <p:nvPr/>
        </p:nvSpPr>
        <p:spPr bwMode="auto">
          <a:xfrm rot="10800000" flipV="1">
            <a:off x="1014319" y="408217"/>
            <a:ext cx="10948962" cy="144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3082" name="Picture 2" descr="A picture containing person, floor, indoor, wall&#10;&#10;Description automatically generated">
            <a:extLst>
              <a:ext uri="{FF2B5EF4-FFF2-40B4-BE49-F238E27FC236}">
                <a16:creationId xmlns:a16="http://schemas.microsoft.com/office/drawing/2014/main" id="{BBBBCD5E-B33C-4032-8040-0E0C132AB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185819" y="18197463"/>
            <a:ext cx="8472350" cy="247582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
            <a:extLst>
              <a:ext uri="{FF2B5EF4-FFF2-40B4-BE49-F238E27FC236}">
                <a16:creationId xmlns:a16="http://schemas.microsoft.com/office/drawing/2014/main" id="{7318510F-B979-49CE-91F3-1192A31F913E}"/>
              </a:ext>
            </a:extLst>
          </p:cNvPr>
          <p:cNvSpPr>
            <a:spLocks noChangeArrowheads="1"/>
          </p:cNvSpPr>
          <p:nvPr/>
        </p:nvSpPr>
        <p:spPr bwMode="auto">
          <a:xfrm rot="10800000" flipV="1">
            <a:off x="0" y="502767"/>
            <a:ext cx="11794316" cy="4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1D1E"/>
                </a:solidFill>
                <a:effectLst/>
                <a:latin typeface="Calibri" panose="020F0502020204030204" pitchFamily="34" charset="0"/>
                <a:ea typeface="Calibri" panose="020F0502020204030204" pitchFamily="34" charset="0"/>
                <a:cs typeface="VAG Rounded Std"/>
              </a:rPr>
              <a:t>Everyday experiences </a:t>
            </a: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packed with mathematical concepts that fascinate and challenge children and help them to make sense of their world. </a:t>
            </a:r>
            <a:r>
              <a:rPr kumimoji="0" lang="en-US" altLang="en-US" sz="1200" b="0" i="0" u="none" strike="noStrike" cap="none" normalizeH="0" baseline="0" dirty="0">
                <a:ln>
                  <a:noFill/>
                </a:ln>
                <a:solidFill>
                  <a:srgbClr val="211D1E"/>
                </a:solidFill>
                <a:effectLst/>
                <a:latin typeface="Calibri" panose="020F0502020204030204" pitchFamily="34" charset="0"/>
                <a:ea typeface="Calibri" panose="020F0502020204030204" pitchFamily="34" charset="0"/>
                <a:cs typeface="VAG Rounded Std"/>
              </a:rPr>
              <a:t>Even the youngest infants can begin to foster their math skills by listening to stories that involve counting and repetition.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1D1E"/>
                </a:solidFill>
                <a:effectLst/>
                <a:latin typeface="Calibri" panose="020F0502020204030204" pitchFamily="34" charset="0"/>
                <a:ea typeface="Calibri" panose="020F0502020204030204" pitchFamily="34" charset="0"/>
                <a:cs typeface="VAG Rounded Std"/>
              </a:rPr>
              <a:t>In our classrooms, students learn the foundations of addition, subtraction, and geometry by sorting objects by color and shape or by graphing weather patterns. Below are a few easy, age-appropriate activities to continue the learning at home. </a:t>
            </a:r>
          </a:p>
          <a:p>
            <a:pPr marL="0" marR="0">
              <a:lnSpc>
                <a:spcPct val="107000"/>
              </a:lnSpc>
              <a:spcBef>
                <a:spcPts val="0"/>
              </a:spcBef>
              <a:spcAft>
                <a:spcPts val="0"/>
              </a:spcAft>
            </a:pPr>
            <a:r>
              <a:rPr lang="en-US" sz="1200" b="1" dirty="0">
                <a:solidFill>
                  <a:srgbClr val="221F1F"/>
                </a:solidFill>
                <a:effectLst/>
                <a:latin typeface="Calibri" panose="020F0502020204030204" pitchFamily="34" charset="0"/>
                <a:ea typeface="Calibri" panose="020F0502020204030204" pitchFamily="34" charset="0"/>
                <a:cs typeface="VAG Rounded Std Light"/>
              </a:rPr>
              <a:t>Infants (0-1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Books are a great way to introduce your child to numbers while also boosting their literacy skills. Some of our favorite titles include, </a:t>
            </a:r>
            <a:r>
              <a:rPr lang="en-US" sz="1200" i="1" dirty="0">
                <a:solidFill>
                  <a:srgbClr val="000000"/>
                </a:solidFill>
                <a:effectLst/>
                <a:latin typeface="Calibri" panose="020F0502020204030204" pitchFamily="34" charset="0"/>
                <a:ea typeface="Times New Roman" panose="02020603050405020304" pitchFamily="18" charset="0"/>
              </a:rPr>
              <a:t>Counting Kisses</a:t>
            </a:r>
            <a:r>
              <a:rPr lang="en-US" sz="1200" dirty="0">
                <a:solidFill>
                  <a:srgbClr val="000000"/>
                </a:solidFill>
                <a:effectLst/>
                <a:latin typeface="Calibri" panose="020F0502020204030204" pitchFamily="34" charset="0"/>
                <a:ea typeface="Times New Roman" panose="02020603050405020304" pitchFamily="18" charset="0"/>
              </a:rPr>
              <a:t> by Karen Katz, </a:t>
            </a:r>
            <a:r>
              <a:rPr lang="en-US" sz="1200" i="1" dirty="0">
                <a:solidFill>
                  <a:srgbClr val="000000"/>
                </a:solidFill>
                <a:effectLst/>
                <a:latin typeface="Calibri" panose="020F0502020204030204" pitchFamily="34" charset="0"/>
                <a:ea typeface="Times New Roman" panose="02020603050405020304" pitchFamily="18" charset="0"/>
              </a:rPr>
              <a:t>Ten, Nine, Eight</a:t>
            </a:r>
            <a:r>
              <a:rPr lang="en-US" sz="1200" dirty="0">
                <a:solidFill>
                  <a:srgbClr val="000000"/>
                </a:solidFill>
                <a:effectLst/>
                <a:latin typeface="Calibri" panose="020F0502020204030204" pitchFamily="34" charset="0"/>
                <a:ea typeface="Times New Roman" panose="02020603050405020304" pitchFamily="18" charset="0"/>
              </a:rPr>
              <a:t> by Molly Bang, </a:t>
            </a:r>
            <a:r>
              <a:rPr lang="en-US" sz="1200" i="1" dirty="0">
                <a:solidFill>
                  <a:srgbClr val="000000"/>
                </a:solidFill>
                <a:effectLst/>
                <a:latin typeface="Calibri" panose="020F0502020204030204" pitchFamily="34" charset="0"/>
                <a:ea typeface="Times New Roman" panose="02020603050405020304" pitchFamily="18" charset="0"/>
              </a:rPr>
              <a:t>More, More, More Said the Baby</a:t>
            </a:r>
            <a:r>
              <a:rPr lang="en-US" sz="1200" b="1" dirty="0">
                <a:solidFill>
                  <a:srgbClr val="000000"/>
                </a:solidFill>
                <a:effectLst/>
                <a:latin typeface="Calibri" panose="020F0502020204030204" pitchFamily="34" charset="0"/>
                <a:ea typeface="Times New Roman" panose="02020603050405020304" pitchFamily="18" charset="0"/>
              </a:rPr>
              <a:t> </a:t>
            </a:r>
            <a:r>
              <a:rPr lang="en-US" sz="1200" dirty="0">
                <a:solidFill>
                  <a:srgbClr val="000000"/>
                </a:solidFill>
                <a:effectLst/>
                <a:latin typeface="Calibri" panose="020F0502020204030204" pitchFamily="34" charset="0"/>
                <a:ea typeface="Times New Roman" panose="02020603050405020304" pitchFamily="18" charset="0"/>
              </a:rPr>
              <a:t>by Vera B. Williams, and </a:t>
            </a:r>
            <a:r>
              <a:rPr lang="en-US" sz="1200" i="1" dirty="0">
                <a:solidFill>
                  <a:srgbClr val="000000"/>
                </a:solidFill>
                <a:effectLst/>
                <a:latin typeface="Calibri" panose="020F0502020204030204" pitchFamily="34" charset="0"/>
                <a:ea typeface="Times New Roman" panose="02020603050405020304" pitchFamily="18" charset="0"/>
              </a:rPr>
              <a:t>Black and White</a:t>
            </a:r>
            <a:r>
              <a:rPr lang="en-US" sz="1200" dirty="0">
                <a:solidFill>
                  <a:srgbClr val="000000"/>
                </a:solidFill>
                <a:effectLst/>
                <a:latin typeface="Calibri" panose="020F0502020204030204" pitchFamily="34" charset="0"/>
                <a:ea typeface="Times New Roman" panose="02020603050405020304" pitchFamily="18" charset="0"/>
              </a:rPr>
              <a:t> by Tana Hoban.</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200" b="1" dirty="0">
                <a:solidFill>
                  <a:srgbClr val="221F1F"/>
                </a:solidFill>
                <a:effectLst/>
                <a:latin typeface="Times New Roman" panose="02020603050405020304" pitchFamily="18" charset="0"/>
                <a:ea typeface="Times New Roman" panose="02020603050405020304" pitchFamily="18" charset="0"/>
                <a:cs typeface="VAG Rounded Std Light"/>
              </a:rPr>
              <a:t> </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b="1" dirty="0">
                <a:solidFill>
                  <a:srgbClr val="221F1F"/>
                </a:solidFill>
                <a:effectLst/>
                <a:latin typeface="Calibri" panose="020F0502020204030204" pitchFamily="34" charset="0"/>
                <a:ea typeface="Calibri" panose="020F0502020204030204" pitchFamily="34" charset="0"/>
                <a:cs typeface="VAG Rounded Std Light"/>
              </a:rPr>
              <a:t>Toddlers (1-2 years)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Find empty containers of various sizes around your home. Provide your child with dry pasta or rice and create a pouring station where they can practice filling and dumping the containers. Narrate their actions and use math vocabulary, such as “empty”, “full”, “heavy”, and “light”.</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b="1" dirty="0">
                <a:solidFill>
                  <a:srgbClr val="221F1F"/>
                </a:solidFill>
                <a:effectLst/>
                <a:latin typeface="Calibri" panose="020F0502020204030204" pitchFamily="34" charset="0"/>
                <a:ea typeface="Calibri" panose="020F0502020204030204" pitchFamily="34" charset="0"/>
                <a:cs typeface="VAG Rounded Std Light"/>
              </a:rPr>
              <a:t>Beginners (2-3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solidFill>
                  <a:srgbClr val="221F1F"/>
                </a:solidFill>
                <a:effectLst/>
                <a:latin typeface="Calibri" panose="020F0502020204030204" pitchFamily="34" charset="0"/>
                <a:ea typeface="Calibri" panose="020F0502020204030204" pitchFamily="34" charset="0"/>
                <a:cs typeface="VAG Rounded Std Light"/>
              </a:rPr>
              <a:t>During your child’s nighttime routine, look for opportunities to discuss quantities. For example, during bath time ask, “How many scoops of bubble bath solution should we add to the bath tub tonight?” or “How many books should we read?”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b="1" dirty="0">
                <a:solidFill>
                  <a:srgbClr val="221F1F"/>
                </a:solidFill>
                <a:effectLst/>
                <a:latin typeface="Calibri" panose="020F0502020204030204" pitchFamily="34" charset="0"/>
                <a:ea typeface="Calibri" panose="020F0502020204030204" pitchFamily="34" charset="0"/>
                <a:cs typeface="VAG Rounded Std Ligh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221F1F"/>
                </a:solidFill>
                <a:effectLst/>
                <a:latin typeface="Calibri" panose="020F0502020204030204" pitchFamily="34" charset="0"/>
                <a:ea typeface="Calibri" panose="020F0502020204030204" pitchFamily="34" charset="0"/>
                <a:cs typeface="VAG Rounded Std Light"/>
              </a:rPr>
              <a:t>Intermediates (3-4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solidFill>
                  <a:srgbClr val="221F1F"/>
                </a:solidFill>
                <a:effectLst/>
                <a:latin typeface="Calibri" panose="020F0502020204030204" pitchFamily="34" charset="0"/>
                <a:ea typeface="Calibri" panose="020F0502020204030204" pitchFamily="34" charset="0"/>
                <a:cs typeface="VAG Rounded Std Light"/>
              </a:rPr>
              <a:t>When you’re at the grocery store with your child, point out and identify the difference between letters and numbers. For instance, show your child a sales tag with numbers and a box of cereal with text. Ask if they can identify any of the numbers or letters.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solidFill>
                  <a:srgbClr val="221F1F"/>
                </a:solidFill>
                <a:effectLst/>
                <a:latin typeface="Calibri" panose="020F0502020204030204" pitchFamily="34" charset="0"/>
                <a:ea typeface="Calibri" panose="020F0502020204030204" pitchFamily="34" charset="0"/>
                <a:cs typeface="VAG Rounded Std Ligh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221F1F"/>
                </a:solidFill>
                <a:effectLst/>
                <a:latin typeface="Calibri" panose="020F0502020204030204" pitchFamily="34" charset="0"/>
                <a:ea typeface="Calibri" panose="020F0502020204030204" pitchFamily="34" charset="0"/>
                <a:cs typeface="VAG Rounded Std Light"/>
              </a:rPr>
              <a:t>Pre-K (4-5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Encourage your child to use a shoe as a measurement tool. Ask, “Can you show me four things in the room that are shorter than your shoe and four things that are longer than your shoe?” Use math vocabulary, such as “measure”, “compare”, “length”, “shorter”, and “longer” to discuss the objects your child measures.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24" name="Picture 23" descr="A picture containing person, floor, indoor, wall&#10;&#10;Description automatically generated">
            <a:extLst>
              <a:ext uri="{FF2B5EF4-FFF2-40B4-BE49-F238E27FC236}">
                <a16:creationId xmlns:a16="http://schemas.microsoft.com/office/drawing/2014/main" id="{30191C58-C830-4DB7-BEAA-A2818433479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59731" y="4857531"/>
            <a:ext cx="1819068" cy="1254321"/>
          </a:xfrm>
          <a:prstGeom prst="rect">
            <a:avLst/>
          </a:pr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82</TotalTime>
  <Words>722</Words>
  <Application>Microsoft Office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Amasis MT Pro Black</vt:lpstr>
      <vt:lpstr>Arial</vt:lpstr>
      <vt:lpstr>Calibri</vt:lpstr>
      <vt:lpstr>Curlz MT</vt:lpstr>
      <vt:lpstr>DaunPenh</vt:lpstr>
      <vt:lpstr>David</vt:lpstr>
      <vt:lpstr>Segoe Print</vt:lpstr>
      <vt:lpstr>Times New Roman</vt:lpstr>
      <vt:lpstr>Nature Illustration 16x9</vt:lpstr>
      <vt:lpstr>        Gaithersburg   </vt:lpstr>
      <vt:lpstr>A Note From Our Principal </vt:lpstr>
      <vt:lpstr>Links 2 Home App </vt:lpstr>
      <vt:lpstr>At-Home Math Activities for Infants through Pre-K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Chesterbrook Academy Gaithersburg  </dc:title>
  <dc:creator>Narema Deonarine</dc:creator>
  <cp:lastModifiedBy>Narema Deonarine</cp:lastModifiedBy>
  <cp:revision>6</cp:revision>
  <dcterms:created xsi:type="dcterms:W3CDTF">2022-05-26T14:36:27Z</dcterms:created>
  <dcterms:modified xsi:type="dcterms:W3CDTF">2022-05-26T15:59:25Z</dcterms:modified>
</cp:coreProperties>
</file>